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16"/>
  </p:notesMasterIdLst>
  <p:sldIdLst>
    <p:sldId id="256" r:id="rId2"/>
    <p:sldId id="258" r:id="rId3"/>
    <p:sldId id="261" r:id="rId4"/>
    <p:sldId id="282" r:id="rId5"/>
    <p:sldId id="284" r:id="rId6"/>
    <p:sldId id="260" r:id="rId7"/>
    <p:sldId id="262" r:id="rId8"/>
    <p:sldId id="272" r:id="rId9"/>
    <p:sldId id="285" r:id="rId10"/>
    <p:sldId id="286" r:id="rId11"/>
    <p:sldId id="263" r:id="rId12"/>
    <p:sldId id="287" r:id="rId13"/>
    <p:sldId id="288" r:id="rId14"/>
    <p:sldId id="283" r:id="rId15"/>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8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163" cy="5111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4313" y="0"/>
            <a:ext cx="3078162" cy="5111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850"/>
            <a:ext cx="3078163" cy="5111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4313" y="9721850"/>
            <a:ext cx="3078162" cy="5111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05002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p1:notes"/>
          <p:cNvSpPr txBox="1">
            <a:spLocks noGrp="1"/>
          </p:cNvSpPr>
          <p:nvPr>
            <p:ph type="sldNum" idx="12"/>
          </p:nvPr>
        </p:nvSpPr>
        <p:spPr>
          <a:xfrm>
            <a:off x="4024313" y="9721850"/>
            <a:ext cx="3078162" cy="5111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extLst>
      <p:ext uri="{BB962C8B-B14F-4D97-AF65-F5344CB8AC3E}">
        <p14:creationId xmlns:p14="http://schemas.microsoft.com/office/powerpoint/2010/main" val="933269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5:notes"/>
          <p:cNvSpPr txBox="1">
            <a:spLocks noGrp="1"/>
          </p:cNvSpPr>
          <p:nvPr>
            <p:ph type="sldNum" idx="12"/>
          </p:nvPr>
        </p:nvSpPr>
        <p:spPr>
          <a:xfrm>
            <a:off x="4024313" y="9721850"/>
            <a:ext cx="3078162" cy="5111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extLst>
      <p:ext uri="{BB962C8B-B14F-4D97-AF65-F5344CB8AC3E}">
        <p14:creationId xmlns:p14="http://schemas.microsoft.com/office/powerpoint/2010/main" val="212871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8: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5" name="Google Shape;275;p8:notes"/>
          <p:cNvSpPr txBox="1">
            <a:spLocks noGrp="1"/>
          </p:cNvSpPr>
          <p:nvPr>
            <p:ph type="sldNum" idx="12"/>
          </p:nvPr>
        </p:nvSpPr>
        <p:spPr>
          <a:xfrm>
            <a:off x="4024313" y="9721850"/>
            <a:ext cx="3078162" cy="5111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extLst>
      <p:ext uri="{BB962C8B-B14F-4D97-AF65-F5344CB8AC3E}">
        <p14:creationId xmlns:p14="http://schemas.microsoft.com/office/powerpoint/2010/main" val="752437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txBox="1">
            <a:spLocks noGrp="1"/>
          </p:cNvSpPr>
          <p:nvPr>
            <p:ph type="sldNum" idx="12"/>
          </p:nvPr>
        </p:nvSpPr>
        <p:spPr>
          <a:xfrm>
            <a:off x="4024313" y="9721850"/>
            <a:ext cx="3078162" cy="5111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extLst>
      <p:ext uri="{BB962C8B-B14F-4D97-AF65-F5344CB8AC3E}">
        <p14:creationId xmlns:p14="http://schemas.microsoft.com/office/powerpoint/2010/main" val="2014514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5:notes"/>
          <p:cNvSpPr txBox="1">
            <a:spLocks noGrp="1"/>
          </p:cNvSpPr>
          <p:nvPr>
            <p:ph type="sldNum" idx="12"/>
          </p:nvPr>
        </p:nvSpPr>
        <p:spPr>
          <a:xfrm>
            <a:off x="4024313" y="9721850"/>
            <a:ext cx="3078162" cy="5111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extLst>
      <p:ext uri="{BB962C8B-B14F-4D97-AF65-F5344CB8AC3E}">
        <p14:creationId xmlns:p14="http://schemas.microsoft.com/office/powerpoint/2010/main" val="3033388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17: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17: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0" name="Google Shape;580;p17:notes"/>
          <p:cNvSpPr txBox="1">
            <a:spLocks noGrp="1"/>
          </p:cNvSpPr>
          <p:nvPr>
            <p:ph type="sldNum" idx="12"/>
          </p:nvPr>
        </p:nvSpPr>
        <p:spPr>
          <a:xfrm>
            <a:off x="4024313" y="9721850"/>
            <a:ext cx="3078162" cy="5111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extLst>
      <p:ext uri="{BB962C8B-B14F-4D97-AF65-F5344CB8AC3E}">
        <p14:creationId xmlns:p14="http://schemas.microsoft.com/office/powerpoint/2010/main" val="3443998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 name="Google Shape;123;p3:notes"/>
          <p:cNvSpPr txBox="1">
            <a:spLocks noGrp="1"/>
          </p:cNvSpPr>
          <p:nvPr>
            <p:ph type="sldNum" idx="12"/>
          </p:nvPr>
        </p:nvSpPr>
        <p:spPr>
          <a:xfrm>
            <a:off x="4024313" y="9721850"/>
            <a:ext cx="3078162" cy="5111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extLst>
      <p:ext uri="{BB962C8B-B14F-4D97-AF65-F5344CB8AC3E}">
        <p14:creationId xmlns:p14="http://schemas.microsoft.com/office/powerpoint/2010/main" val="11952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6: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6:notes"/>
          <p:cNvSpPr txBox="1">
            <a:spLocks noGrp="1"/>
          </p:cNvSpPr>
          <p:nvPr>
            <p:ph type="sldNum" idx="12"/>
          </p:nvPr>
        </p:nvSpPr>
        <p:spPr>
          <a:xfrm>
            <a:off x="4024313" y="9721850"/>
            <a:ext cx="3078162" cy="5111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extLst>
      <p:ext uri="{BB962C8B-B14F-4D97-AF65-F5344CB8AC3E}">
        <p14:creationId xmlns:p14="http://schemas.microsoft.com/office/powerpoint/2010/main" val="251321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txBox="1">
            <a:spLocks noGrp="1"/>
          </p:cNvSpPr>
          <p:nvPr>
            <p:ph type="sldNum" idx="12"/>
          </p:nvPr>
        </p:nvSpPr>
        <p:spPr>
          <a:xfrm>
            <a:off x="4024313" y="9721850"/>
            <a:ext cx="3078162" cy="5111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extLst>
      <p:ext uri="{BB962C8B-B14F-4D97-AF65-F5344CB8AC3E}">
        <p14:creationId xmlns:p14="http://schemas.microsoft.com/office/powerpoint/2010/main" val="552618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txBox="1">
            <a:spLocks noGrp="1"/>
          </p:cNvSpPr>
          <p:nvPr>
            <p:ph type="sldNum" idx="12"/>
          </p:nvPr>
        </p:nvSpPr>
        <p:spPr>
          <a:xfrm>
            <a:off x="4024313" y="9721850"/>
            <a:ext cx="3078162" cy="5111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extLst>
      <p:ext uri="{BB962C8B-B14F-4D97-AF65-F5344CB8AC3E}">
        <p14:creationId xmlns:p14="http://schemas.microsoft.com/office/powerpoint/2010/main" val="576893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5:notes"/>
          <p:cNvSpPr txBox="1">
            <a:spLocks noGrp="1"/>
          </p:cNvSpPr>
          <p:nvPr>
            <p:ph type="sldNum" idx="12"/>
          </p:nvPr>
        </p:nvSpPr>
        <p:spPr>
          <a:xfrm>
            <a:off x="4024313" y="9721850"/>
            <a:ext cx="3078162" cy="5111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extLst>
      <p:ext uri="{BB962C8B-B14F-4D97-AF65-F5344CB8AC3E}">
        <p14:creationId xmlns:p14="http://schemas.microsoft.com/office/powerpoint/2010/main" val="25960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7: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7: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8" name="Google Shape;238;p7:notes"/>
          <p:cNvSpPr txBox="1">
            <a:spLocks noGrp="1"/>
          </p:cNvSpPr>
          <p:nvPr>
            <p:ph type="sldNum" idx="12"/>
          </p:nvPr>
        </p:nvSpPr>
        <p:spPr>
          <a:xfrm>
            <a:off x="4024313" y="9721850"/>
            <a:ext cx="3078162" cy="5111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3872511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17: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17: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0" name="Google Shape;580;p17:notes"/>
          <p:cNvSpPr txBox="1">
            <a:spLocks noGrp="1"/>
          </p:cNvSpPr>
          <p:nvPr>
            <p:ph type="sldNum" idx="12"/>
          </p:nvPr>
        </p:nvSpPr>
        <p:spPr>
          <a:xfrm>
            <a:off x="4024313" y="9721850"/>
            <a:ext cx="3078162" cy="5111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43537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17: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17: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0" name="Google Shape;580;p17:notes"/>
          <p:cNvSpPr txBox="1">
            <a:spLocks noGrp="1"/>
          </p:cNvSpPr>
          <p:nvPr>
            <p:ph type="sldNum" idx="12"/>
          </p:nvPr>
        </p:nvSpPr>
        <p:spPr>
          <a:xfrm>
            <a:off x="4024313" y="9721850"/>
            <a:ext cx="3078162" cy="5111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extLst>
      <p:ext uri="{BB962C8B-B14F-4D97-AF65-F5344CB8AC3E}">
        <p14:creationId xmlns:p14="http://schemas.microsoft.com/office/powerpoint/2010/main" val="3756326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 10" type="objOnly">
  <p:cSld name="OBJECT_ONLY">
    <p:spTree>
      <p:nvGrpSpPr>
        <p:cNvPr id="1" name="Shape 72"/>
        <p:cNvGrpSpPr/>
        <p:nvPr/>
      </p:nvGrpSpPr>
      <p:grpSpPr>
        <a:xfrm>
          <a:off x="0" y="0"/>
          <a:ext cx="0" cy="0"/>
          <a:chOff x="0" y="0"/>
          <a:chExt cx="0" cy="0"/>
        </a:xfrm>
      </p:grpSpPr>
      <p:sp>
        <p:nvSpPr>
          <p:cNvPr id="73" name="Google Shape;73;p11"/>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1186774" y="1778438"/>
            <a:ext cx="4873574" cy="82391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43" name="Google Shape;43;p6"/>
          <p:cNvSpPr txBox="1">
            <a:spLocks noGrp="1"/>
          </p:cNvSpPr>
          <p:nvPr>
            <p:ph type="body" idx="2"/>
          </p:nvPr>
        </p:nvSpPr>
        <p:spPr>
          <a:xfrm>
            <a:off x="1186774" y="2665379"/>
            <a:ext cx="4873574" cy="35242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256938" y="1778438"/>
            <a:ext cx="4897576" cy="82391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45" name="Google Shape;45;p6"/>
          <p:cNvSpPr txBox="1">
            <a:spLocks noGrp="1"/>
          </p:cNvSpPr>
          <p:nvPr>
            <p:ph type="body" idx="4"/>
          </p:nvPr>
        </p:nvSpPr>
        <p:spPr>
          <a:xfrm>
            <a:off x="6256938" y="2665379"/>
            <a:ext cx="4897576" cy="35242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49" name="Google Shape;49;p6"/>
          <p:cNvSpPr/>
          <p:nvPr/>
        </p:nvSpPr>
        <p:spPr>
          <a:xfrm>
            <a:off x="8831427" y="6365806"/>
            <a:ext cx="775136"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00"/>
              <a:buFont typeface="Calibri"/>
              <a:buNone/>
            </a:pPr>
            <a:r>
              <a:rPr lang="en-US" sz="100" b="0" i="0" u="none" strike="noStrike" cap="none" dirty="0">
                <a:solidFill>
                  <a:srgbClr val="FFFFFF"/>
                </a:solidFill>
                <a:latin typeface="Calibri"/>
                <a:ea typeface="Calibri"/>
                <a:cs typeface="Calibri"/>
                <a:sym typeface="Calibri"/>
              </a:rPr>
              <a:t>PPT模板下载：www.1ppt.com/</a:t>
            </a:r>
            <a:r>
              <a:rPr lang="en-US" sz="100" b="0" i="0" u="none" strike="noStrike" cap="none" dirty="0" err="1">
                <a:solidFill>
                  <a:srgbClr val="FFFFFF"/>
                </a:solidFill>
                <a:latin typeface="Calibri"/>
                <a:ea typeface="Calibri"/>
                <a:cs typeface="Calibri"/>
                <a:sym typeface="Calibri"/>
              </a:rPr>
              <a:t>moban</a:t>
            </a:r>
            <a:r>
              <a:rPr lang="en-US" sz="100" b="0" i="0" u="none" strike="noStrike" cap="none" dirty="0">
                <a:solidFill>
                  <a:srgbClr val="FFFFFF"/>
                </a:solidFill>
                <a:latin typeface="Calibri"/>
                <a:ea typeface="Calibri"/>
                <a:cs typeface="Calibri"/>
                <a:sym typeface="Calibri"/>
              </a:rPr>
              <a:t>/     行业PPT模板：www.1ppt.com/</a:t>
            </a:r>
            <a:r>
              <a:rPr lang="en-US" sz="100" b="0" i="0" u="none" strike="noStrike" cap="none" dirty="0" err="1">
                <a:solidFill>
                  <a:srgbClr val="FFFFFF"/>
                </a:solidFill>
                <a:latin typeface="Calibri"/>
                <a:ea typeface="Calibri"/>
                <a:cs typeface="Calibri"/>
                <a:sym typeface="Calibri"/>
              </a:rPr>
              <a:t>hangye</a:t>
            </a:r>
            <a:r>
              <a:rPr lang="en-US" sz="100" b="0" i="0" u="none" strike="noStrike" cap="none" dirty="0">
                <a:solidFill>
                  <a:srgbClr val="FFFFFF"/>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FFFFFF"/>
              </a:buClr>
              <a:buSzPts val="100"/>
              <a:buFont typeface="Calibri"/>
              <a:buNone/>
            </a:pPr>
            <a:r>
              <a:rPr lang="en-US" sz="100" b="0" i="0" u="none" strike="noStrike" cap="none" dirty="0">
                <a:solidFill>
                  <a:srgbClr val="FFFFFF"/>
                </a:solidFill>
                <a:latin typeface="Calibri"/>
                <a:ea typeface="Calibri"/>
                <a:cs typeface="Calibri"/>
                <a:sym typeface="Calibri"/>
              </a:rPr>
              <a:t>节日PPT模板：www.1ppt.com/</a:t>
            </a:r>
            <a:r>
              <a:rPr lang="en-US" sz="100" b="0" i="0" u="none" strike="noStrike" cap="none" dirty="0" err="1">
                <a:solidFill>
                  <a:srgbClr val="FFFFFF"/>
                </a:solidFill>
                <a:latin typeface="Calibri"/>
                <a:ea typeface="Calibri"/>
                <a:cs typeface="Calibri"/>
                <a:sym typeface="Calibri"/>
              </a:rPr>
              <a:t>jieri</a:t>
            </a:r>
            <a:r>
              <a:rPr lang="en-US" sz="100" b="0" i="0" u="none" strike="noStrike" cap="none" dirty="0">
                <a:solidFill>
                  <a:srgbClr val="FFFFFF"/>
                </a:solidFill>
                <a:latin typeface="Calibri"/>
                <a:ea typeface="Calibri"/>
                <a:cs typeface="Calibri"/>
                <a:sym typeface="Calibri"/>
              </a:rPr>
              <a:t>/           PPT素材下载：www.1ppt.com/</a:t>
            </a:r>
            <a:r>
              <a:rPr lang="en-US" sz="100" b="0" i="0" u="none" strike="noStrike" cap="none" dirty="0" err="1">
                <a:solidFill>
                  <a:srgbClr val="FFFFFF"/>
                </a:solidFill>
                <a:latin typeface="Calibri"/>
                <a:ea typeface="Calibri"/>
                <a:cs typeface="Calibri"/>
                <a:sym typeface="Calibri"/>
              </a:rPr>
              <a:t>sucai</a:t>
            </a:r>
            <a:r>
              <a:rPr lang="en-US" sz="100" b="0" i="0" u="none" strike="noStrike" cap="none" dirty="0">
                <a:solidFill>
                  <a:srgbClr val="FFFFFF"/>
                </a:solidFill>
                <a:latin typeface="Calibri"/>
                <a:ea typeface="Calibri"/>
                <a:cs typeface="Calibri"/>
                <a:sym typeface="Calibri"/>
              </a:rPr>
              <a:t>/</a:t>
            </a:r>
            <a:endParaRPr dirty="0"/>
          </a:p>
          <a:p>
            <a:pPr marL="0" marR="0" lvl="0" indent="0" algn="l" rtl="0">
              <a:lnSpc>
                <a:spcPct val="100000"/>
              </a:lnSpc>
              <a:spcBef>
                <a:spcPts val="0"/>
              </a:spcBef>
              <a:spcAft>
                <a:spcPts val="0"/>
              </a:spcAft>
              <a:buClr>
                <a:srgbClr val="FFFFFF"/>
              </a:buClr>
              <a:buSzPts val="100"/>
              <a:buFont typeface="Calibri"/>
              <a:buNone/>
            </a:pPr>
            <a:r>
              <a:rPr lang="en-US" sz="100" b="0" i="0" u="none" strike="noStrike" cap="none" dirty="0">
                <a:solidFill>
                  <a:srgbClr val="FFFFFF"/>
                </a:solidFill>
                <a:latin typeface="Calibri"/>
                <a:ea typeface="Calibri"/>
                <a:cs typeface="Calibri"/>
                <a:sym typeface="Calibri"/>
              </a:rPr>
              <a:t>PPT背景图片：www.1ppt.com/</a:t>
            </a:r>
            <a:r>
              <a:rPr lang="en-US" sz="100" b="0" i="0" u="none" strike="noStrike" cap="none" dirty="0" err="1">
                <a:solidFill>
                  <a:srgbClr val="FFFFFF"/>
                </a:solidFill>
                <a:latin typeface="Calibri"/>
                <a:ea typeface="Calibri"/>
                <a:cs typeface="Calibri"/>
                <a:sym typeface="Calibri"/>
              </a:rPr>
              <a:t>beijing</a:t>
            </a:r>
            <a:r>
              <a:rPr lang="en-US" sz="100" b="0" i="0" u="none" strike="noStrike" cap="none" dirty="0">
                <a:solidFill>
                  <a:srgbClr val="FFFFFF"/>
                </a:solidFill>
                <a:latin typeface="Calibri"/>
                <a:ea typeface="Calibri"/>
                <a:cs typeface="Calibri"/>
                <a:sym typeface="Calibri"/>
              </a:rPr>
              <a:t>/      PPT图表下载：www.1ppt.com/</a:t>
            </a:r>
            <a:r>
              <a:rPr lang="en-US" sz="100" b="0" i="0" u="none" strike="noStrike" cap="none" dirty="0" err="1">
                <a:solidFill>
                  <a:srgbClr val="FFFFFF"/>
                </a:solidFill>
                <a:latin typeface="Calibri"/>
                <a:ea typeface="Calibri"/>
                <a:cs typeface="Calibri"/>
                <a:sym typeface="Calibri"/>
              </a:rPr>
              <a:t>tubiao</a:t>
            </a:r>
            <a:r>
              <a:rPr lang="en-US" sz="100" b="0" i="0" u="none" strike="noStrike" cap="none" dirty="0">
                <a:solidFill>
                  <a:srgbClr val="FFFFFF"/>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FFFFFF"/>
              </a:buClr>
              <a:buSzPts val="100"/>
              <a:buFont typeface="Calibri"/>
              <a:buNone/>
            </a:pPr>
            <a:r>
              <a:rPr lang="en-US" sz="100" b="0" i="0" u="none" strike="noStrike" cap="none" dirty="0">
                <a:solidFill>
                  <a:srgbClr val="FFFFFF"/>
                </a:solidFill>
                <a:latin typeface="Calibri"/>
                <a:ea typeface="Calibri"/>
                <a:cs typeface="Calibri"/>
                <a:sym typeface="Calibri"/>
              </a:rPr>
              <a:t>优秀PPT下载：www.1ppt.com/</a:t>
            </a:r>
            <a:r>
              <a:rPr lang="en-US" sz="100" b="0" i="0" u="none" strike="noStrike" cap="none" dirty="0" err="1">
                <a:solidFill>
                  <a:srgbClr val="FFFFFF"/>
                </a:solidFill>
                <a:latin typeface="Calibri"/>
                <a:ea typeface="Calibri"/>
                <a:cs typeface="Calibri"/>
                <a:sym typeface="Calibri"/>
              </a:rPr>
              <a:t>xiazai</a:t>
            </a:r>
            <a:r>
              <a:rPr lang="en-US" sz="100" b="0" i="0" u="none" strike="noStrike" cap="none" dirty="0">
                <a:solidFill>
                  <a:srgbClr val="FFFFFF"/>
                </a:solidFill>
                <a:latin typeface="Calibri"/>
                <a:ea typeface="Calibri"/>
                <a:cs typeface="Calibri"/>
                <a:sym typeface="Calibri"/>
              </a:rPr>
              <a:t>/        </a:t>
            </a:r>
            <a:r>
              <a:rPr lang="en-US" sz="100" b="0" i="0" u="none" strike="noStrike" cap="none" dirty="0" err="1">
                <a:solidFill>
                  <a:srgbClr val="FFFFFF"/>
                </a:solidFill>
                <a:latin typeface="Calibri"/>
                <a:ea typeface="Calibri"/>
                <a:cs typeface="Calibri"/>
                <a:sym typeface="Calibri"/>
              </a:rPr>
              <a:t>PPT教程</a:t>
            </a:r>
            <a:r>
              <a:rPr lang="en-US" sz="100" b="0" i="0" u="none" strike="noStrike" cap="none" dirty="0">
                <a:solidFill>
                  <a:srgbClr val="FFFFFF"/>
                </a:solidFill>
                <a:latin typeface="Calibri"/>
                <a:ea typeface="Calibri"/>
                <a:cs typeface="Calibri"/>
                <a:sym typeface="Calibri"/>
              </a:rPr>
              <a:t>： www.1ppt.com/powerpoint/      </a:t>
            </a:r>
            <a:endParaRPr dirty="0"/>
          </a:p>
          <a:p>
            <a:pPr marL="0" marR="0" lvl="0" indent="0" algn="l" rtl="0">
              <a:lnSpc>
                <a:spcPct val="100000"/>
              </a:lnSpc>
              <a:spcBef>
                <a:spcPts val="0"/>
              </a:spcBef>
              <a:spcAft>
                <a:spcPts val="0"/>
              </a:spcAft>
              <a:buClr>
                <a:srgbClr val="FFFFFF"/>
              </a:buClr>
              <a:buSzPts val="100"/>
              <a:buFont typeface="Calibri"/>
              <a:buNone/>
            </a:pPr>
            <a:r>
              <a:rPr lang="en-US" sz="100" b="0" i="0" u="none" strike="noStrike" cap="none" dirty="0" err="1">
                <a:solidFill>
                  <a:srgbClr val="FFFFFF"/>
                </a:solidFill>
                <a:latin typeface="Calibri"/>
                <a:ea typeface="Calibri"/>
                <a:cs typeface="Calibri"/>
                <a:sym typeface="Calibri"/>
              </a:rPr>
              <a:t>Word教程</a:t>
            </a:r>
            <a:r>
              <a:rPr lang="en-US" sz="100" b="0" i="0" u="none" strike="noStrike" cap="none" dirty="0">
                <a:solidFill>
                  <a:srgbClr val="FFFFFF"/>
                </a:solidFill>
                <a:latin typeface="Calibri"/>
                <a:ea typeface="Calibri"/>
                <a:cs typeface="Calibri"/>
                <a:sym typeface="Calibri"/>
              </a:rPr>
              <a:t>： www.1ppt.com/word/              Excel教程：www.1ppt.com/excel/  </a:t>
            </a:r>
            <a:endParaRPr dirty="0"/>
          </a:p>
          <a:p>
            <a:pPr marL="0" marR="0" lvl="0" indent="0" algn="l" rtl="0">
              <a:lnSpc>
                <a:spcPct val="100000"/>
              </a:lnSpc>
              <a:spcBef>
                <a:spcPts val="0"/>
              </a:spcBef>
              <a:spcAft>
                <a:spcPts val="0"/>
              </a:spcAft>
              <a:buClr>
                <a:srgbClr val="FFFFFF"/>
              </a:buClr>
              <a:buSzPts val="100"/>
              <a:buFont typeface="Calibri"/>
              <a:buNone/>
            </a:pPr>
            <a:r>
              <a:rPr lang="en-US" sz="100" b="0" i="0" u="none" strike="noStrike" cap="none" dirty="0">
                <a:solidFill>
                  <a:srgbClr val="FFFFFF"/>
                </a:solidFill>
                <a:latin typeface="Calibri"/>
                <a:ea typeface="Calibri"/>
                <a:cs typeface="Calibri"/>
                <a:sym typeface="Calibri"/>
              </a:rPr>
              <a:t>资料下载：www.1ppt.com/</a:t>
            </a:r>
            <a:r>
              <a:rPr lang="en-US" sz="100" b="0" i="0" u="none" strike="noStrike" cap="none" dirty="0" err="1">
                <a:solidFill>
                  <a:srgbClr val="FFFFFF"/>
                </a:solidFill>
                <a:latin typeface="Calibri"/>
                <a:ea typeface="Calibri"/>
                <a:cs typeface="Calibri"/>
                <a:sym typeface="Calibri"/>
              </a:rPr>
              <a:t>ziliao</a:t>
            </a:r>
            <a:r>
              <a:rPr lang="en-US" sz="100" b="0" i="0" u="none" strike="noStrike" cap="none" dirty="0">
                <a:solidFill>
                  <a:srgbClr val="FFFFFF"/>
                </a:solidFill>
                <a:latin typeface="Calibri"/>
                <a:ea typeface="Calibri"/>
                <a:cs typeface="Calibri"/>
                <a:sym typeface="Calibri"/>
              </a:rPr>
              <a:t>/                PPT课件下载：www.1ppt.com/</a:t>
            </a:r>
            <a:r>
              <a:rPr lang="en-US" sz="100" b="0" i="0" u="none" strike="noStrike" cap="none" dirty="0" err="1">
                <a:solidFill>
                  <a:srgbClr val="FFFFFF"/>
                </a:solidFill>
                <a:latin typeface="Calibri"/>
                <a:ea typeface="Calibri"/>
                <a:cs typeface="Calibri"/>
                <a:sym typeface="Calibri"/>
              </a:rPr>
              <a:t>kejian</a:t>
            </a:r>
            <a:r>
              <a:rPr lang="en-US" sz="100" b="0" i="0" u="none" strike="noStrike" cap="none" dirty="0">
                <a:solidFill>
                  <a:srgbClr val="FFFFFF"/>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FFFFFF"/>
              </a:buClr>
              <a:buSzPts val="100"/>
              <a:buFont typeface="Calibri"/>
              <a:buNone/>
            </a:pPr>
            <a:r>
              <a:rPr lang="en-US" sz="100" b="0" i="0" u="none" strike="noStrike" cap="none" dirty="0">
                <a:solidFill>
                  <a:srgbClr val="FFFFFF"/>
                </a:solidFill>
                <a:latin typeface="Calibri"/>
                <a:ea typeface="Calibri"/>
                <a:cs typeface="Calibri"/>
                <a:sym typeface="Calibri"/>
              </a:rPr>
              <a:t>范文下载：www.1ppt.com/</a:t>
            </a:r>
            <a:r>
              <a:rPr lang="en-US" sz="100" b="0" i="0" u="none" strike="noStrike" cap="none" dirty="0" err="1">
                <a:solidFill>
                  <a:srgbClr val="FFFFFF"/>
                </a:solidFill>
                <a:latin typeface="Calibri"/>
                <a:ea typeface="Calibri"/>
                <a:cs typeface="Calibri"/>
                <a:sym typeface="Calibri"/>
              </a:rPr>
              <a:t>fanwen</a:t>
            </a:r>
            <a:r>
              <a:rPr lang="en-US" sz="100" b="0" i="0" u="none" strike="noStrike" cap="none" dirty="0">
                <a:solidFill>
                  <a:srgbClr val="FFFFFF"/>
                </a:solidFill>
                <a:latin typeface="Calibri"/>
                <a:ea typeface="Calibri"/>
                <a:cs typeface="Calibri"/>
                <a:sym typeface="Calibri"/>
              </a:rPr>
              <a:t>/             试卷下载：www.1ppt.com/</a:t>
            </a:r>
            <a:r>
              <a:rPr lang="en-US" sz="100" b="0" i="0" u="none" strike="noStrike" cap="none" dirty="0" err="1">
                <a:solidFill>
                  <a:srgbClr val="FFFFFF"/>
                </a:solidFill>
                <a:latin typeface="Calibri"/>
                <a:ea typeface="Calibri"/>
                <a:cs typeface="Calibri"/>
                <a:sym typeface="Calibri"/>
              </a:rPr>
              <a:t>shiti</a:t>
            </a:r>
            <a:r>
              <a:rPr lang="en-US" sz="100" b="0" i="0" u="none" strike="noStrike" cap="none" dirty="0">
                <a:solidFill>
                  <a:srgbClr val="FFFFFF"/>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FFFFFF"/>
              </a:buClr>
              <a:buSzPts val="100"/>
              <a:buFont typeface="Calibri"/>
              <a:buNone/>
            </a:pPr>
            <a:r>
              <a:rPr lang="en-US" sz="100" b="0" i="0" u="none" strike="noStrike" cap="none" dirty="0">
                <a:solidFill>
                  <a:srgbClr val="FFFFFF"/>
                </a:solidFill>
                <a:latin typeface="Calibri"/>
                <a:ea typeface="Calibri"/>
                <a:cs typeface="Calibri"/>
                <a:sym typeface="Calibri"/>
              </a:rPr>
              <a:t>教案下载：www.1ppt.com/</a:t>
            </a:r>
            <a:r>
              <a:rPr lang="en-US" sz="100" b="0" i="0" u="none" strike="noStrike" cap="none" dirty="0" err="1">
                <a:solidFill>
                  <a:srgbClr val="FFFFFF"/>
                </a:solidFill>
                <a:latin typeface="Calibri"/>
                <a:ea typeface="Calibri"/>
                <a:cs typeface="Calibri"/>
                <a:sym typeface="Calibri"/>
              </a:rPr>
              <a:t>jiaoan</a:t>
            </a:r>
            <a:r>
              <a:rPr lang="en-US" sz="100" b="0" i="0" u="none" strike="noStrike" cap="none" dirty="0">
                <a:solidFill>
                  <a:srgbClr val="FFFFFF"/>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FFFFFF"/>
              </a:buClr>
              <a:buSzPts val="100"/>
              <a:buFont typeface="Calibri"/>
              <a:buNone/>
            </a:pPr>
            <a:r>
              <a:rPr lang="en-US" sz="100" b="0" i="0" u="none" strike="noStrike" cap="none" dirty="0">
                <a:solidFill>
                  <a:srgbClr val="FFFFFF"/>
                </a:solidFill>
                <a:latin typeface="Calibri"/>
                <a:ea typeface="Calibri"/>
                <a:cs typeface="Calibri"/>
                <a:sym typeface="Calibri"/>
              </a:rPr>
              <a:t>字体下载：www.1ppt.com/ziti/</a:t>
            </a:r>
            <a:endParaRPr dirty="0"/>
          </a:p>
          <a:p>
            <a:pPr marL="0" marR="0" lvl="0" indent="0" algn="l" rtl="0">
              <a:lnSpc>
                <a:spcPct val="100000"/>
              </a:lnSpc>
              <a:spcBef>
                <a:spcPts val="0"/>
              </a:spcBef>
              <a:spcAft>
                <a:spcPts val="0"/>
              </a:spcAft>
              <a:buClr>
                <a:srgbClr val="FFFFFF"/>
              </a:buClr>
              <a:buSzPts val="100"/>
              <a:buFont typeface="Calibri"/>
              <a:buNone/>
            </a:pPr>
            <a:r>
              <a:rPr lang="en-US" sz="100" b="0" i="0" u="none" strike="noStrike" cap="none" dirty="0">
                <a:solidFill>
                  <a:srgbClr val="FFFFFF"/>
                </a:solidFill>
                <a:latin typeface="Calibri"/>
                <a:ea typeface="Calibri"/>
                <a:cs typeface="Calibri"/>
                <a:sym typeface="Calibri"/>
              </a:rPr>
              <a:t> </a:t>
            </a:r>
            <a:endParaRPr sz="100" b="0" i="0" u="none" strike="noStrike" cap="none" dirty="0">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6"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7"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8" type="picTx">
  <p:cSld name="PICTURE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9788" y="457200"/>
            <a:ext cx="4165349"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a:spLocks noGrp="1"/>
          </p:cNvSpPr>
          <p:nvPr>
            <p:ph type="pic" idx="2"/>
          </p:nvPr>
        </p:nvSpPr>
        <p:spPr>
          <a:xfrm>
            <a:off x="5183188" y="457201"/>
            <a:ext cx="6172200" cy="54038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body" idx="1"/>
          </p:nvPr>
        </p:nvSpPr>
        <p:spPr>
          <a:xfrm>
            <a:off x="839788" y="2057400"/>
            <a:ext cx="4165349"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228600" algn="l">
              <a:lnSpc>
                <a:spcPct val="90000"/>
              </a:lnSpc>
              <a:spcBef>
                <a:spcPts val="500"/>
              </a:spcBef>
              <a:spcAft>
                <a:spcPts val="0"/>
              </a:spcAft>
              <a:buClr>
                <a:schemeClr val="dk1"/>
              </a:buClr>
              <a:buSzPts val="1400"/>
              <a:buNone/>
              <a:defRPr sz="1400"/>
            </a:lvl6pPr>
            <a:lvl7pPr marL="3200400" lvl="6" indent="-228600" algn="l">
              <a:lnSpc>
                <a:spcPct val="90000"/>
              </a:lnSpc>
              <a:spcBef>
                <a:spcPts val="500"/>
              </a:spcBef>
              <a:spcAft>
                <a:spcPts val="0"/>
              </a:spcAft>
              <a:buClr>
                <a:schemeClr val="dk1"/>
              </a:buClr>
              <a:buSzPts val="1400"/>
              <a:buNone/>
              <a:defRPr sz="1400"/>
            </a:lvl7pPr>
            <a:lvl8pPr marL="3657600" lvl="7" indent="-228600" algn="l">
              <a:lnSpc>
                <a:spcPct val="90000"/>
              </a:lnSpc>
              <a:spcBef>
                <a:spcPts val="500"/>
              </a:spcBef>
              <a:spcAft>
                <a:spcPts val="0"/>
              </a:spcAft>
              <a:buClr>
                <a:schemeClr val="dk1"/>
              </a:buClr>
              <a:buSzPts val="1400"/>
              <a:buNone/>
              <a:defRPr sz="1400"/>
            </a:lvl8pPr>
            <a:lvl9pPr marL="4114800" lvl="8" indent="-228600" algn="l">
              <a:lnSpc>
                <a:spcPct val="90000"/>
              </a:lnSpc>
              <a:spcBef>
                <a:spcPts val="500"/>
              </a:spcBef>
              <a:spcAft>
                <a:spcPts val="0"/>
              </a:spcAft>
              <a:buClr>
                <a:schemeClr val="dk1"/>
              </a:buClr>
              <a:buSzPts val="1400"/>
              <a:buNone/>
              <a:defRPr sz="1400"/>
            </a:lvl9pPr>
          </a:lstStyle>
          <a:p>
            <a:endParaRPr/>
          </a:p>
        </p:txBody>
      </p:sp>
      <p:sp>
        <p:nvSpPr>
          <p:cNvPr id="63" name="Google Shape;6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9" type="vertTitleAndTx">
  <p:cSld name="VERTICAL_TITLE_AND_VERTICAL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healthline.com/health/emphysema"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healthline.com/health/copd/understanding-chronic-bronchiti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39000"/>
          </a:blip>
          <a:stretch>
            <a:fillRect/>
          </a:stretch>
        </a:blipFill>
        <a:effectLst/>
      </p:bgPr>
    </p:bg>
    <p:spTree>
      <p:nvGrpSpPr>
        <p:cNvPr id="1" name="Shape 81"/>
        <p:cNvGrpSpPr/>
        <p:nvPr/>
      </p:nvGrpSpPr>
      <p:grpSpPr>
        <a:xfrm>
          <a:off x="0" y="0"/>
          <a:ext cx="0" cy="0"/>
          <a:chOff x="0" y="0"/>
          <a:chExt cx="0" cy="0"/>
        </a:xfrm>
      </p:grpSpPr>
      <p:sp>
        <p:nvSpPr>
          <p:cNvPr id="83" name="Google Shape;83;p12"/>
          <p:cNvSpPr/>
          <p:nvPr/>
        </p:nvSpPr>
        <p:spPr>
          <a:xfrm>
            <a:off x="8466" y="4840137"/>
            <a:ext cx="12182196" cy="2036577"/>
          </a:xfrm>
          <a:prstGeom prst="rect">
            <a:avLst/>
          </a:prstGeom>
          <a:solidFill>
            <a:srgbClr val="00B0F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Calibri"/>
              <a:buNone/>
            </a:pPr>
            <a:endParaRPr sz="2400" b="0" i="0" u="none" strike="noStrike" cap="none" dirty="0">
              <a:solidFill>
                <a:schemeClr val="dk1"/>
              </a:solidFill>
              <a:latin typeface="Calibri"/>
              <a:ea typeface="Calibri"/>
              <a:cs typeface="Calibri"/>
              <a:sym typeface="Calibri"/>
            </a:endParaRPr>
          </a:p>
        </p:txBody>
      </p:sp>
      <p:sp>
        <p:nvSpPr>
          <p:cNvPr id="84" name="Google Shape;84;p12"/>
          <p:cNvSpPr/>
          <p:nvPr/>
        </p:nvSpPr>
        <p:spPr>
          <a:xfrm>
            <a:off x="0" y="5322685"/>
            <a:ext cx="3191583" cy="1502668"/>
          </a:xfrm>
          <a:custGeom>
            <a:avLst/>
            <a:gdLst/>
            <a:ahLst/>
            <a:cxnLst/>
            <a:rect l="l" t="t" r="r" b="b"/>
            <a:pathLst>
              <a:path w="4189" h="1968" extrusionOk="0">
                <a:moveTo>
                  <a:pt x="0" y="0"/>
                </a:moveTo>
                <a:lnTo>
                  <a:pt x="4189" y="0"/>
                </a:lnTo>
                <a:lnTo>
                  <a:pt x="2858" y="1968"/>
                </a:lnTo>
                <a:lnTo>
                  <a:pt x="0" y="1968"/>
                </a:lnTo>
                <a:lnTo>
                  <a:pt x="0" y="0"/>
                </a:lnTo>
                <a:close/>
              </a:path>
            </a:pathLst>
          </a:custGeom>
          <a:solidFill>
            <a:srgbClr val="FFCC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85" name="Google Shape;85;p12"/>
          <p:cNvSpPr/>
          <p:nvPr/>
        </p:nvSpPr>
        <p:spPr>
          <a:xfrm>
            <a:off x="2177811" y="5322685"/>
            <a:ext cx="1013771" cy="1502668"/>
          </a:xfrm>
          <a:custGeom>
            <a:avLst/>
            <a:gdLst/>
            <a:ahLst/>
            <a:cxnLst/>
            <a:rect l="l" t="t" r="r" b="b"/>
            <a:pathLst>
              <a:path w="1331" h="1968" extrusionOk="0">
                <a:moveTo>
                  <a:pt x="1331" y="0"/>
                </a:moveTo>
                <a:lnTo>
                  <a:pt x="0" y="1968"/>
                </a:lnTo>
                <a:lnTo>
                  <a:pt x="141" y="837"/>
                </a:lnTo>
                <a:lnTo>
                  <a:pt x="1331" y="0"/>
                </a:lnTo>
                <a:close/>
              </a:path>
            </a:pathLst>
          </a:custGeom>
          <a:solidFill>
            <a:srgbClr val="6600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86" name="Google Shape;86;p12"/>
          <p:cNvSpPr/>
          <p:nvPr/>
        </p:nvSpPr>
        <p:spPr>
          <a:xfrm>
            <a:off x="2287866" y="4459179"/>
            <a:ext cx="9902795" cy="1502668"/>
          </a:xfrm>
          <a:custGeom>
            <a:avLst/>
            <a:gdLst/>
            <a:ahLst/>
            <a:cxnLst/>
            <a:rect l="l" t="t" r="r" b="b"/>
            <a:pathLst>
              <a:path w="12995" h="1967" extrusionOk="0">
                <a:moveTo>
                  <a:pt x="12995" y="1967"/>
                </a:moveTo>
                <a:lnTo>
                  <a:pt x="0" y="1967"/>
                </a:lnTo>
                <a:lnTo>
                  <a:pt x="1331" y="0"/>
                </a:lnTo>
                <a:lnTo>
                  <a:pt x="12995" y="0"/>
                </a:lnTo>
                <a:lnTo>
                  <a:pt x="12995" y="1967"/>
                </a:lnTo>
                <a:close/>
              </a:path>
            </a:pathLst>
          </a:cu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88" name="Google Shape;88;p12"/>
          <p:cNvSpPr txBox="1"/>
          <p:nvPr/>
        </p:nvSpPr>
        <p:spPr>
          <a:xfrm>
            <a:off x="4607446" y="5256257"/>
            <a:ext cx="6637138" cy="646331"/>
          </a:xfrm>
          <a:prstGeom prst="rect">
            <a:avLst/>
          </a:prstGeom>
          <a:noFill/>
          <a:ln>
            <a:noFill/>
          </a:ln>
        </p:spPr>
        <p:txBody>
          <a:bodyPr spcFirstLastPara="1" wrap="square" lIns="91425" tIns="45700" rIns="91425" bIns="45700" anchor="t" anchorCtr="0">
            <a:noAutofit/>
          </a:bodyPr>
          <a:lstStyle/>
          <a:p>
            <a:pPr lvl="0" algn="ctr">
              <a:buClr>
                <a:srgbClr val="FFFFFF"/>
              </a:buClr>
              <a:buSzPts val="3600"/>
            </a:pPr>
            <a:r>
              <a:rPr lang="en-US" sz="3600" dirty="0" smtClean="0">
                <a:solidFill>
                  <a:srgbClr val="FFFFFF"/>
                </a:solidFill>
                <a:latin typeface="Calibri"/>
                <a:ea typeface="Calibri"/>
                <a:cs typeface="Calibri"/>
                <a:sym typeface="Calibri"/>
              </a:rPr>
              <a:t>Course/Unit</a:t>
            </a:r>
            <a:endParaRPr sz="3600" b="0" i="0" u="none" strike="noStrike" cap="none" dirty="0">
              <a:solidFill>
                <a:srgbClr val="FFFFFF"/>
              </a:solidFill>
              <a:latin typeface="Calibri"/>
              <a:ea typeface="Calibri"/>
              <a:cs typeface="Calibri"/>
              <a:sym typeface="Calibri"/>
            </a:endParaRPr>
          </a:p>
        </p:txBody>
      </p:sp>
      <p:sp>
        <p:nvSpPr>
          <p:cNvPr id="89" name="Google Shape;89;p12"/>
          <p:cNvSpPr txBox="1"/>
          <p:nvPr/>
        </p:nvSpPr>
        <p:spPr>
          <a:xfrm>
            <a:off x="6859979" y="6008290"/>
            <a:ext cx="4720894" cy="507831"/>
          </a:xfrm>
          <a:prstGeom prst="rect">
            <a:avLst/>
          </a:prstGeom>
          <a:noFill/>
          <a:ln>
            <a:noFill/>
          </a:ln>
        </p:spPr>
        <p:txBody>
          <a:bodyPr spcFirstLastPara="1" wrap="square" lIns="91425" tIns="45700" rIns="91425" bIns="45700" anchor="t" anchorCtr="0">
            <a:noAutofit/>
          </a:bodyPr>
          <a:lstStyle/>
          <a:p>
            <a:pPr marL="0" marR="0" lvl="0" indent="0" rtl="0">
              <a:lnSpc>
                <a:spcPct val="150000"/>
              </a:lnSpc>
              <a:spcBef>
                <a:spcPts val="0"/>
              </a:spcBef>
              <a:spcAft>
                <a:spcPts val="0"/>
              </a:spcAft>
              <a:buClr>
                <a:srgbClr val="FFFFFF"/>
              </a:buClr>
              <a:buSzPts val="1800"/>
              <a:buFont typeface="Calibri"/>
              <a:buNone/>
            </a:pPr>
            <a:r>
              <a:rPr lang="en-US" sz="1800" b="1" dirty="0" smtClean="0">
                <a:solidFill>
                  <a:schemeClr val="tx1"/>
                </a:solidFill>
                <a:latin typeface="Calibri"/>
                <a:cs typeface="Calibri"/>
                <a:sym typeface="Calibri"/>
              </a:rPr>
              <a:t>Name of Student:</a:t>
            </a:r>
          </a:p>
          <a:p>
            <a:pPr marL="0" marR="0" lvl="0" indent="0" rtl="0">
              <a:lnSpc>
                <a:spcPct val="150000"/>
              </a:lnSpc>
              <a:spcBef>
                <a:spcPts val="0"/>
              </a:spcBef>
              <a:spcAft>
                <a:spcPts val="0"/>
              </a:spcAft>
              <a:buClr>
                <a:srgbClr val="FFFFFF"/>
              </a:buClr>
              <a:buSzPts val="1800"/>
              <a:buFont typeface="Calibri"/>
              <a:buNone/>
            </a:pPr>
            <a:r>
              <a:rPr lang="en-US" sz="1800" b="1" dirty="0" smtClean="0">
                <a:solidFill>
                  <a:schemeClr val="tx1"/>
                </a:solidFill>
                <a:latin typeface="Calibri"/>
                <a:cs typeface="Calibri"/>
                <a:sym typeface="Calibri"/>
              </a:rPr>
              <a:t>Date: </a:t>
            </a:r>
            <a:endParaRPr b="1" dirty="0">
              <a:solidFill>
                <a:schemeClr val="tx1"/>
              </a:solidFill>
            </a:endParaRPr>
          </a:p>
        </p:txBody>
      </p:sp>
      <p:sp>
        <p:nvSpPr>
          <p:cNvPr id="90" name="Google Shape;90;p12"/>
          <p:cNvSpPr/>
          <p:nvPr/>
        </p:nvSpPr>
        <p:spPr>
          <a:xfrm flipH="1">
            <a:off x="9355277" y="-2496"/>
            <a:ext cx="2865652" cy="850674"/>
          </a:xfrm>
          <a:custGeom>
            <a:avLst/>
            <a:gdLst/>
            <a:ahLst/>
            <a:cxnLst/>
            <a:rect l="l" t="t" r="r" b="b"/>
            <a:pathLst>
              <a:path w="3761" h="1312" extrusionOk="0">
                <a:moveTo>
                  <a:pt x="0" y="0"/>
                </a:moveTo>
                <a:lnTo>
                  <a:pt x="3761" y="0"/>
                </a:lnTo>
                <a:lnTo>
                  <a:pt x="2873" y="1312"/>
                </a:lnTo>
                <a:lnTo>
                  <a:pt x="0" y="1312"/>
                </a:lnTo>
                <a:lnTo>
                  <a:pt x="0" y="0"/>
                </a:lnTo>
                <a:close/>
              </a:path>
            </a:pathLst>
          </a:cu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p:txBody>
      </p:sp>
      <p:sp>
        <p:nvSpPr>
          <p:cNvPr id="2" name="Rectangle 1"/>
          <p:cNvSpPr/>
          <p:nvPr/>
        </p:nvSpPr>
        <p:spPr>
          <a:xfrm>
            <a:off x="5047013" y="2041643"/>
            <a:ext cx="7077205" cy="2417536"/>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oogle Shape;82;p12"/>
          <p:cNvPicPr preferRelativeResize="0"/>
          <p:nvPr/>
        </p:nvPicPr>
        <p:blipFill rotWithShape="1">
          <a:blip r:embed="rId4">
            <a:alphaModFix/>
          </a:blip>
          <a:srcRect/>
          <a:stretch/>
        </p:blipFill>
        <p:spPr>
          <a:xfrm>
            <a:off x="-51801" y="-99312"/>
            <a:ext cx="6175375" cy="5165090"/>
          </a:xfrm>
          <a:prstGeom prst="rect">
            <a:avLst/>
          </a:prstGeom>
          <a:noFill/>
          <a:ln>
            <a:noFill/>
          </a:ln>
        </p:spPr>
      </p:pic>
      <p:sp>
        <p:nvSpPr>
          <p:cNvPr id="87" name="Google Shape;87;p12"/>
          <p:cNvSpPr txBox="1"/>
          <p:nvPr/>
        </p:nvSpPr>
        <p:spPr>
          <a:xfrm>
            <a:off x="5719149" y="2907148"/>
            <a:ext cx="6790005" cy="109631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5400"/>
              <a:buFont typeface="Arial"/>
              <a:buNone/>
            </a:pPr>
            <a:r>
              <a:rPr lang="en-US" sz="2800" b="1" u="none" dirty="0" smtClean="0">
                <a:solidFill>
                  <a:schemeClr val="accent2">
                    <a:lumMod val="75000"/>
                  </a:schemeClr>
                </a:solidFill>
                <a:latin typeface="Calibri"/>
                <a:ea typeface="Calibri"/>
                <a:cs typeface="Calibri"/>
                <a:sym typeface="Calibri"/>
              </a:rPr>
              <a:t>LUNG DISEASE &amp; OXYGEN THERAPY</a:t>
            </a:r>
            <a:endParaRPr sz="2800" b="1" i="0" u="none" strike="noStrike" cap="none" dirty="0">
              <a:solidFill>
                <a:schemeClr val="accent2">
                  <a:lumMod val="75000"/>
                </a:schemeClr>
              </a:solidFill>
              <a:latin typeface="Calibri"/>
              <a:ea typeface="Calibri"/>
              <a:cs typeface="Calibri"/>
              <a:sym typeface="Calibri"/>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6"/>
          <p:cNvSpPr/>
          <p:nvPr/>
        </p:nvSpPr>
        <p:spPr>
          <a:xfrm>
            <a:off x="-6998" y="-9462"/>
            <a:ext cx="7037143" cy="706889"/>
          </a:xfrm>
          <a:custGeom>
            <a:avLst/>
            <a:gdLst/>
            <a:ahLst/>
            <a:cxnLst/>
            <a:rect l="l" t="t" r="r" b="b"/>
            <a:pathLst>
              <a:path w="9265" h="906" extrusionOk="0">
                <a:moveTo>
                  <a:pt x="0" y="906"/>
                </a:moveTo>
                <a:lnTo>
                  <a:pt x="9265" y="906"/>
                </a:lnTo>
                <a:lnTo>
                  <a:pt x="8652" y="0"/>
                </a:lnTo>
                <a:lnTo>
                  <a:pt x="0" y="0"/>
                </a:lnTo>
                <a:lnTo>
                  <a:pt x="0" y="906"/>
                </a:lnTo>
                <a:close/>
              </a:path>
            </a:pathLst>
          </a:cu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cxnSp>
        <p:nvCxnSpPr>
          <p:cNvPr id="165" name="Google Shape;165;p16"/>
          <p:cNvCxnSpPr/>
          <p:nvPr/>
        </p:nvCxnSpPr>
        <p:spPr>
          <a:xfrm>
            <a:off x="-5080" y="701675"/>
            <a:ext cx="11986260" cy="635"/>
          </a:xfrm>
          <a:prstGeom prst="straightConnector1">
            <a:avLst/>
          </a:prstGeom>
          <a:noFill/>
          <a:ln w="9525" cap="flat" cmpd="sng">
            <a:solidFill>
              <a:schemeClr val="lt2"/>
            </a:solidFill>
            <a:prstDash val="solid"/>
            <a:round/>
            <a:headEnd type="none" w="sm" len="sm"/>
            <a:tailEnd type="none" w="sm" len="sm"/>
          </a:ln>
        </p:spPr>
      </p:cxnSp>
      <p:sp>
        <p:nvSpPr>
          <p:cNvPr id="166" name="Google Shape;166;p16"/>
          <p:cNvSpPr/>
          <p:nvPr/>
        </p:nvSpPr>
        <p:spPr>
          <a:xfrm rot="5400000">
            <a:off x="227926" y="87894"/>
            <a:ext cx="480431" cy="480430"/>
          </a:xfrm>
          <a:custGeom>
            <a:avLst/>
            <a:gdLst/>
            <a:ahLst/>
            <a:cxnLst/>
            <a:rect l="l" t="t" r="r" b="b"/>
            <a:pathLst>
              <a:path w="2046" h="2046" extrusionOk="0">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708" y="1652"/>
                </a:moveTo>
                <a:lnTo>
                  <a:pt x="708" y="1023"/>
                </a:lnTo>
                <a:lnTo>
                  <a:pt x="393" y="1023"/>
                </a:lnTo>
                <a:lnTo>
                  <a:pt x="1023" y="393"/>
                </a:lnTo>
                <a:lnTo>
                  <a:pt x="1652" y="1023"/>
                </a:lnTo>
                <a:lnTo>
                  <a:pt x="1338" y="1023"/>
                </a:lnTo>
                <a:lnTo>
                  <a:pt x="1338" y="1652"/>
                </a:lnTo>
                <a:lnTo>
                  <a:pt x="708" y="165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203" name="Google Shape;203;p16"/>
          <p:cNvSpPr txBox="1"/>
          <p:nvPr/>
        </p:nvSpPr>
        <p:spPr>
          <a:xfrm>
            <a:off x="708356" y="37099"/>
            <a:ext cx="5924091"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200"/>
              <a:buFont typeface="Calibri"/>
              <a:buNone/>
            </a:pPr>
            <a:r>
              <a:rPr lang="en-US" sz="3200" dirty="0" smtClean="0">
                <a:solidFill>
                  <a:srgbClr val="FFFFFF"/>
                </a:solidFill>
                <a:latin typeface="Calibri"/>
                <a:ea typeface="Calibri"/>
                <a:cs typeface="Calibri"/>
                <a:sym typeface="Calibri"/>
              </a:rPr>
              <a:t>Treatment Options</a:t>
            </a:r>
            <a:endParaRPr sz="3200" dirty="0">
              <a:solidFill>
                <a:srgbClr val="FFFFFF"/>
              </a:solidFill>
              <a:latin typeface="Calibri"/>
              <a:ea typeface="Calibri"/>
              <a:cs typeface="Calibri"/>
              <a:sym typeface="Calibri"/>
            </a:endParaRPr>
          </a:p>
        </p:txBody>
      </p:sp>
      <p:sp>
        <p:nvSpPr>
          <p:cNvPr id="23" name="Google Shape;189;p16"/>
          <p:cNvSpPr txBox="1"/>
          <p:nvPr/>
        </p:nvSpPr>
        <p:spPr>
          <a:xfrm>
            <a:off x="4251626" y="1306200"/>
            <a:ext cx="7243687" cy="4865691"/>
          </a:xfrm>
          <a:prstGeom prst="rect">
            <a:avLst/>
          </a:prstGeom>
          <a:noFill/>
          <a:ln>
            <a:noFill/>
          </a:ln>
        </p:spPr>
        <p:txBody>
          <a:bodyPr spcFirstLastPara="1" wrap="square" lIns="0" tIns="0" rIns="0" bIns="0" anchor="t" anchorCtr="0">
            <a:noAutofit/>
          </a:bodyPr>
          <a:lstStyle/>
          <a:p>
            <a:pPr marL="342900" lvl="1" indent="-342900">
              <a:buClr>
                <a:schemeClr val="accent6"/>
              </a:buClr>
              <a:buFont typeface="Montserrat"/>
              <a:buChar char="►"/>
            </a:pPr>
            <a:r>
              <a:rPr lang="en-US" sz="1800" dirty="0"/>
              <a:t>T</a:t>
            </a:r>
            <a:r>
              <a:rPr lang="en-US" sz="1800" dirty="0" smtClean="0"/>
              <a:t>aking </a:t>
            </a:r>
            <a:r>
              <a:rPr lang="en-US" sz="1800" dirty="0"/>
              <a:t>of bronchodilators which help relax and widen a person’s airways to support better </a:t>
            </a:r>
            <a:r>
              <a:rPr lang="en-US" sz="1800" dirty="0">
                <a:solidFill>
                  <a:schemeClr val="tx1"/>
                </a:solidFill>
              </a:rPr>
              <a:t>threating </a:t>
            </a:r>
            <a:r>
              <a:rPr lang="en-US" sz="1800" dirty="0" smtClean="0">
                <a:solidFill>
                  <a:schemeClr val="tx1"/>
                </a:solidFill>
              </a:rPr>
              <a:t>(</a:t>
            </a:r>
            <a:r>
              <a:rPr lang="en-US" sz="1800" dirty="0" err="1" smtClean="0">
                <a:solidFill>
                  <a:schemeClr val="tx1"/>
                </a:solidFill>
              </a:rPr>
              <a:t>Pietrangelo</a:t>
            </a:r>
            <a:r>
              <a:rPr lang="en-US" sz="1800" dirty="0" smtClean="0">
                <a:solidFill>
                  <a:schemeClr val="tx1"/>
                </a:solidFill>
              </a:rPr>
              <a:t>, 2021). </a:t>
            </a:r>
          </a:p>
          <a:p>
            <a:pPr lvl="1">
              <a:buClr>
                <a:schemeClr val="accent6"/>
              </a:buClr>
            </a:pPr>
            <a:endParaRPr lang="en-US" sz="1800" dirty="0" smtClean="0">
              <a:solidFill>
                <a:schemeClr val="tx1"/>
              </a:solidFill>
            </a:endParaRPr>
          </a:p>
          <a:p>
            <a:pPr marL="342900" lvl="1" indent="-342900">
              <a:buClr>
                <a:schemeClr val="accent6"/>
              </a:buClr>
              <a:buFont typeface="Montserrat"/>
              <a:buChar char="►"/>
            </a:pPr>
            <a:r>
              <a:rPr lang="en-US" sz="1800" dirty="0" smtClean="0">
                <a:solidFill>
                  <a:schemeClr val="tx1"/>
                </a:solidFill>
              </a:rPr>
              <a:t>The use </a:t>
            </a:r>
            <a:r>
              <a:rPr lang="en-US" sz="1800" dirty="0">
                <a:solidFill>
                  <a:schemeClr val="tx1"/>
                </a:solidFill>
              </a:rPr>
              <a:t>of oral steroids also </a:t>
            </a:r>
            <a:r>
              <a:rPr lang="en-US" sz="1800" dirty="0" smtClean="0">
                <a:solidFill>
                  <a:schemeClr val="tx1"/>
                </a:solidFill>
              </a:rPr>
              <a:t>helps </a:t>
            </a:r>
            <a:r>
              <a:rPr lang="en-US" sz="1800" dirty="0">
                <a:solidFill>
                  <a:schemeClr val="tx1"/>
                </a:solidFill>
              </a:rPr>
              <a:t>in elevating the breathing functions. </a:t>
            </a:r>
            <a:endParaRPr lang="en-US" sz="1800" dirty="0" smtClean="0">
              <a:solidFill>
                <a:schemeClr val="tx1"/>
              </a:solidFill>
            </a:endParaRPr>
          </a:p>
          <a:p>
            <a:pPr marL="342900" lvl="1" indent="-342900">
              <a:buClr>
                <a:schemeClr val="accent6"/>
              </a:buClr>
              <a:buFont typeface="Montserrat"/>
              <a:buChar char="►"/>
            </a:pPr>
            <a:endParaRPr lang="en-US" sz="1800" dirty="0" smtClean="0">
              <a:solidFill>
                <a:schemeClr val="tx1"/>
              </a:solidFill>
            </a:endParaRPr>
          </a:p>
          <a:p>
            <a:pPr marL="342900" lvl="1" indent="-342900">
              <a:buClr>
                <a:schemeClr val="accent6"/>
              </a:buClr>
              <a:buFont typeface="Montserrat"/>
              <a:buChar char="►"/>
            </a:pPr>
            <a:r>
              <a:rPr lang="en-US" sz="1800" dirty="0" smtClean="0">
                <a:solidFill>
                  <a:schemeClr val="tx1"/>
                </a:solidFill>
              </a:rPr>
              <a:t>Besides</a:t>
            </a:r>
            <a:r>
              <a:rPr lang="en-US" sz="1800" dirty="0">
                <a:solidFill>
                  <a:schemeClr val="tx1"/>
                </a:solidFill>
              </a:rPr>
              <a:t>, corticosteroids also ease the swellings and antibiotics help fight the bacterial and viral infections that may worse the condition </a:t>
            </a:r>
            <a:r>
              <a:rPr lang="en-US" sz="1800" dirty="0" smtClean="0">
                <a:solidFill>
                  <a:schemeClr val="tx1"/>
                </a:solidFill>
              </a:rPr>
              <a:t>(</a:t>
            </a:r>
            <a:r>
              <a:rPr lang="en-US" sz="1800" dirty="0" err="1">
                <a:solidFill>
                  <a:schemeClr val="tx1"/>
                </a:solidFill>
              </a:rPr>
              <a:t>Pietrangelo</a:t>
            </a:r>
            <a:r>
              <a:rPr lang="en-US" sz="1800" dirty="0" smtClean="0">
                <a:solidFill>
                  <a:schemeClr val="tx1"/>
                </a:solidFill>
              </a:rPr>
              <a:t>, </a:t>
            </a:r>
            <a:r>
              <a:rPr lang="en-US" sz="1800" dirty="0">
                <a:solidFill>
                  <a:schemeClr val="tx1"/>
                </a:solidFill>
              </a:rPr>
              <a:t>2021).  </a:t>
            </a:r>
            <a:endParaRPr lang="en-US" sz="1800" dirty="0" smtClean="0">
              <a:solidFill>
                <a:schemeClr val="tx1"/>
              </a:solidFill>
            </a:endParaRPr>
          </a:p>
          <a:p>
            <a:pPr marL="342900" lvl="1" indent="-342900">
              <a:buClr>
                <a:schemeClr val="accent6"/>
              </a:buClr>
              <a:buFont typeface="Montserrat"/>
              <a:buChar char="►"/>
            </a:pPr>
            <a:endParaRPr lang="en-US" sz="1800" dirty="0"/>
          </a:p>
          <a:p>
            <a:pPr marL="342900" lvl="1" indent="-342900">
              <a:buClr>
                <a:schemeClr val="accent6"/>
              </a:buClr>
              <a:buFont typeface="Montserrat"/>
              <a:buChar char="►"/>
            </a:pPr>
            <a:r>
              <a:rPr lang="en-US" sz="1800" dirty="0" smtClean="0"/>
              <a:t>In </a:t>
            </a:r>
            <a:r>
              <a:rPr lang="en-US" sz="1800" dirty="0"/>
              <a:t>addition to that, rescue inhalers also come in handy especially in emergencies. </a:t>
            </a:r>
            <a:endParaRPr lang="en-US" sz="1800" dirty="0" smtClean="0"/>
          </a:p>
          <a:p>
            <a:pPr marL="342900" lvl="1" indent="-342900">
              <a:buClr>
                <a:schemeClr val="accent6"/>
              </a:buClr>
              <a:buFont typeface="Montserrat"/>
              <a:buChar char="►"/>
            </a:pPr>
            <a:endParaRPr lang="en-US" sz="1800" dirty="0"/>
          </a:p>
          <a:p>
            <a:pPr marL="342900" lvl="1" indent="-342900">
              <a:buClr>
                <a:schemeClr val="accent6"/>
              </a:buClr>
              <a:buFont typeface="Montserrat"/>
              <a:buChar char="►"/>
            </a:pPr>
            <a:r>
              <a:rPr lang="en-US" sz="1800" dirty="0" smtClean="0"/>
              <a:t>Then, there is the </a:t>
            </a:r>
            <a:r>
              <a:rPr lang="en-US" sz="1800" dirty="0"/>
              <a:t>use of oxygen </a:t>
            </a:r>
            <a:r>
              <a:rPr lang="en-US" sz="1800" dirty="0" smtClean="0"/>
              <a:t>therapy (</a:t>
            </a:r>
            <a:r>
              <a:rPr lang="en-US" sz="1800" dirty="0" err="1"/>
              <a:t>Pichardo</a:t>
            </a:r>
            <a:r>
              <a:rPr lang="en-US" sz="1800" dirty="0"/>
              <a:t>, 2021</a:t>
            </a:r>
            <a:r>
              <a:rPr lang="en-US" sz="1800" dirty="0" smtClean="0"/>
              <a:t>) (see next slides)</a:t>
            </a:r>
            <a:endParaRPr sz="1800" dirty="0">
              <a:solidFill>
                <a:schemeClr val="tx1"/>
              </a:solidFill>
            </a:endParaRPr>
          </a:p>
        </p:txBody>
      </p:sp>
      <p:grpSp>
        <p:nvGrpSpPr>
          <p:cNvPr id="24" name="Google Shape;185;p16"/>
          <p:cNvGrpSpPr/>
          <p:nvPr/>
        </p:nvGrpSpPr>
        <p:grpSpPr>
          <a:xfrm>
            <a:off x="309697" y="1206367"/>
            <a:ext cx="3360704" cy="2314602"/>
            <a:chOff x="3311860" y="4366530"/>
            <a:chExt cx="2520280" cy="1735781"/>
          </a:xfrm>
        </p:grpSpPr>
        <p:sp>
          <p:nvSpPr>
            <p:cNvPr id="25" name="Google Shape;186;p16"/>
            <p:cNvSpPr/>
            <p:nvPr/>
          </p:nvSpPr>
          <p:spPr>
            <a:xfrm>
              <a:off x="3311860" y="4374119"/>
              <a:ext cx="2520280" cy="172819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p:txBody>
        </p:sp>
        <p:sp>
          <p:nvSpPr>
            <p:cNvPr id="26" name="Google Shape;187;p16"/>
            <p:cNvSpPr/>
            <p:nvPr/>
          </p:nvSpPr>
          <p:spPr>
            <a:xfrm>
              <a:off x="3311860" y="4366530"/>
              <a:ext cx="2520280" cy="1724597"/>
            </a:xfrm>
            <a:prstGeom prst="rect">
              <a:avLst/>
            </a:prstGeom>
            <a:solidFill>
              <a:srgbClr val="00B0F0">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p:txBody>
        </p:sp>
        <p:sp>
          <p:nvSpPr>
            <p:cNvPr id="27" name="Google Shape;189;p16"/>
            <p:cNvSpPr txBox="1"/>
            <p:nvPr/>
          </p:nvSpPr>
          <p:spPr>
            <a:xfrm>
              <a:off x="3608533" y="4804192"/>
              <a:ext cx="2223607" cy="712712"/>
            </a:xfrm>
            <a:prstGeom prst="rect">
              <a:avLst/>
            </a:prstGeom>
            <a:noFill/>
            <a:ln>
              <a:noFill/>
            </a:ln>
          </p:spPr>
          <p:txBody>
            <a:bodyPr spcFirstLastPara="1" wrap="square" lIns="0" tIns="0" rIns="0" bIns="0" anchor="t" anchorCtr="0">
              <a:noAutofit/>
            </a:bodyPr>
            <a:lstStyle/>
            <a:p>
              <a:pPr lvl="1" algn="ctr"/>
              <a:r>
                <a:rPr lang="en-US" sz="2400" b="1" dirty="0" smtClean="0">
                  <a:solidFill>
                    <a:schemeClr val="lt1"/>
                  </a:solidFill>
                  <a:latin typeface="Calibri"/>
                  <a:ea typeface="Calibri"/>
                  <a:cs typeface="Calibri"/>
                  <a:sym typeface="Calibri"/>
                </a:rPr>
                <a:t>Lung Disease has NO Cure</a:t>
              </a:r>
              <a:endParaRPr sz="1600" dirty="0"/>
            </a:p>
          </p:txBody>
        </p:sp>
      </p:grpSp>
      <p:grpSp>
        <p:nvGrpSpPr>
          <p:cNvPr id="28" name="Google Shape;167;p16"/>
          <p:cNvGrpSpPr/>
          <p:nvPr/>
        </p:nvGrpSpPr>
        <p:grpSpPr>
          <a:xfrm>
            <a:off x="309697" y="3862527"/>
            <a:ext cx="3360704" cy="2309366"/>
            <a:chOff x="395288" y="2417226"/>
            <a:chExt cx="2520280" cy="1731854"/>
          </a:xfrm>
        </p:grpSpPr>
        <p:sp>
          <p:nvSpPr>
            <p:cNvPr id="29" name="Google Shape;168;p16"/>
            <p:cNvSpPr/>
            <p:nvPr/>
          </p:nvSpPr>
          <p:spPr>
            <a:xfrm>
              <a:off x="395288" y="2420888"/>
              <a:ext cx="2520280" cy="1728192"/>
            </a:xfrm>
            <a:prstGeom prst="rect">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p:txBody>
        </p:sp>
        <p:sp>
          <p:nvSpPr>
            <p:cNvPr id="30" name="Google Shape;169;p16"/>
            <p:cNvSpPr/>
            <p:nvPr/>
          </p:nvSpPr>
          <p:spPr>
            <a:xfrm>
              <a:off x="395288" y="2417226"/>
              <a:ext cx="2520280" cy="1731853"/>
            </a:xfrm>
            <a:prstGeom prst="rect">
              <a:avLst/>
            </a:prstGeom>
            <a:solidFill>
              <a:srgbClr val="FF0066">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p:txBody>
        </p:sp>
        <p:sp>
          <p:nvSpPr>
            <p:cNvPr id="31" name="Google Shape;172;p16"/>
            <p:cNvSpPr txBox="1"/>
            <p:nvPr/>
          </p:nvSpPr>
          <p:spPr>
            <a:xfrm>
              <a:off x="516600" y="3098504"/>
              <a:ext cx="2398967" cy="36929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Arial"/>
                <a:buNone/>
              </a:pPr>
              <a:r>
                <a:rPr lang="en-US" sz="2400" b="1" dirty="0" smtClean="0">
                  <a:solidFill>
                    <a:schemeClr val="lt1"/>
                  </a:solidFill>
                  <a:latin typeface="Calibri"/>
                  <a:cs typeface="Calibri"/>
                  <a:sym typeface="Calibri"/>
                </a:rPr>
                <a:t>There are approaches to manage symptoms and delay progression of the disease</a:t>
              </a:r>
              <a:endParaRPr sz="2000" dirty="0"/>
            </a:p>
          </p:txBody>
        </p:sp>
      </p:grpSp>
    </p:spTree>
    <p:extLst>
      <p:ext uri="{BB962C8B-B14F-4D97-AF65-F5344CB8AC3E}">
        <p14:creationId xmlns:p14="http://schemas.microsoft.com/office/powerpoint/2010/main" val="2865692771"/>
      </p:ext>
    </p:extLst>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9"/>
          <p:cNvSpPr/>
          <p:nvPr/>
        </p:nvSpPr>
        <p:spPr>
          <a:xfrm>
            <a:off x="0" y="3103069"/>
            <a:ext cx="12190661" cy="1805319"/>
          </a:xfrm>
          <a:prstGeom prst="rect">
            <a:avLst/>
          </a:prstGeom>
          <a:solidFill>
            <a:srgbClr val="00B0F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Calibri"/>
              <a:buNone/>
            </a:pPr>
            <a:endParaRPr sz="2400" dirty="0">
              <a:solidFill>
                <a:schemeClr val="dk1"/>
              </a:solidFill>
              <a:latin typeface="Calibri"/>
              <a:ea typeface="Calibri"/>
              <a:cs typeface="Calibri"/>
              <a:sym typeface="Calibri"/>
            </a:endParaRPr>
          </a:p>
        </p:txBody>
      </p:sp>
      <p:sp>
        <p:nvSpPr>
          <p:cNvPr id="278" name="Google Shape;278;p19"/>
          <p:cNvSpPr/>
          <p:nvPr/>
        </p:nvSpPr>
        <p:spPr>
          <a:xfrm>
            <a:off x="0" y="2057551"/>
            <a:ext cx="12190661" cy="1045518"/>
          </a:xfrm>
          <a:prstGeom prst="rect">
            <a:avLst/>
          </a:pr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Calibri"/>
              <a:buNone/>
            </a:pPr>
            <a:endParaRPr sz="2400" dirty="0">
              <a:solidFill>
                <a:schemeClr val="dk1"/>
              </a:solidFill>
              <a:latin typeface="Calibri"/>
              <a:ea typeface="Calibri"/>
              <a:cs typeface="Calibri"/>
              <a:sym typeface="Calibri"/>
            </a:endParaRPr>
          </a:p>
        </p:txBody>
      </p:sp>
      <p:sp>
        <p:nvSpPr>
          <p:cNvPr id="279" name="Google Shape;279;p19"/>
          <p:cNvSpPr/>
          <p:nvPr/>
        </p:nvSpPr>
        <p:spPr>
          <a:xfrm>
            <a:off x="738636" y="1589819"/>
            <a:ext cx="3170418" cy="467731"/>
          </a:xfrm>
          <a:custGeom>
            <a:avLst/>
            <a:gdLst/>
            <a:ahLst/>
            <a:cxnLst/>
            <a:rect l="l" t="t" r="r" b="b"/>
            <a:pathLst>
              <a:path w="4161" h="611" extrusionOk="0">
                <a:moveTo>
                  <a:pt x="252" y="0"/>
                </a:moveTo>
                <a:lnTo>
                  <a:pt x="4161" y="0"/>
                </a:lnTo>
                <a:lnTo>
                  <a:pt x="3909" y="611"/>
                </a:lnTo>
                <a:lnTo>
                  <a:pt x="0" y="611"/>
                </a:lnTo>
                <a:lnTo>
                  <a:pt x="252"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280" name="Google Shape;280;p19"/>
          <p:cNvSpPr/>
          <p:nvPr/>
        </p:nvSpPr>
        <p:spPr>
          <a:xfrm>
            <a:off x="929115" y="1589819"/>
            <a:ext cx="2979939" cy="3995828"/>
          </a:xfrm>
          <a:custGeom>
            <a:avLst/>
            <a:gdLst/>
            <a:ahLst/>
            <a:cxnLst/>
            <a:rect l="l" t="t" r="r" b="b"/>
            <a:pathLst>
              <a:path w="3909" h="5223" extrusionOk="0">
                <a:moveTo>
                  <a:pt x="0" y="0"/>
                </a:moveTo>
                <a:lnTo>
                  <a:pt x="3909" y="0"/>
                </a:lnTo>
                <a:lnTo>
                  <a:pt x="3909" y="5223"/>
                </a:lnTo>
                <a:lnTo>
                  <a:pt x="1973" y="4361"/>
                </a:lnTo>
                <a:lnTo>
                  <a:pt x="0" y="5223"/>
                </a:lnTo>
                <a:lnTo>
                  <a:pt x="0" y="0"/>
                </a:lnTo>
                <a:close/>
              </a:path>
            </a:pathLst>
          </a:cu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282" name="Google Shape;282;p19"/>
          <p:cNvSpPr txBox="1"/>
          <p:nvPr/>
        </p:nvSpPr>
        <p:spPr>
          <a:xfrm>
            <a:off x="1016947" y="2647127"/>
            <a:ext cx="2613796" cy="21436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13330"/>
              <a:buFont typeface="Calibri"/>
              <a:buNone/>
            </a:pPr>
            <a:r>
              <a:rPr lang="en-US" sz="4000" b="1" dirty="0" smtClean="0">
                <a:solidFill>
                  <a:srgbClr val="FFFFFF"/>
                </a:solidFill>
                <a:latin typeface="Calibri"/>
                <a:ea typeface="Calibri"/>
                <a:cs typeface="Calibri"/>
                <a:sym typeface="Calibri"/>
              </a:rPr>
              <a:t>Oxygen </a:t>
            </a:r>
          </a:p>
          <a:p>
            <a:pPr marL="0" marR="0" lvl="0" indent="0" algn="l" rtl="0">
              <a:spcBef>
                <a:spcPts val="0"/>
              </a:spcBef>
              <a:spcAft>
                <a:spcPts val="0"/>
              </a:spcAft>
              <a:buClr>
                <a:srgbClr val="FFFFFF"/>
              </a:buClr>
              <a:buSzPts val="13330"/>
              <a:buFont typeface="Calibri"/>
              <a:buNone/>
            </a:pPr>
            <a:r>
              <a:rPr lang="en-US" sz="4000" b="1" dirty="0" smtClean="0">
                <a:solidFill>
                  <a:srgbClr val="FFFFFF"/>
                </a:solidFill>
                <a:latin typeface="Calibri"/>
                <a:ea typeface="Calibri"/>
                <a:cs typeface="Calibri"/>
                <a:sym typeface="Calibri"/>
              </a:rPr>
              <a:t>Therapy</a:t>
            </a:r>
            <a:endParaRPr sz="5400" b="1" dirty="0">
              <a:solidFill>
                <a:srgbClr val="FFFFFF"/>
              </a:solidFill>
              <a:latin typeface="Calibri"/>
              <a:ea typeface="Calibri"/>
              <a:cs typeface="Calibri"/>
              <a:sym typeface="Calibri"/>
            </a:endParaRPr>
          </a:p>
        </p:txBody>
      </p:sp>
      <p:sp>
        <p:nvSpPr>
          <p:cNvPr id="283" name="Google Shape;283;p19"/>
          <p:cNvSpPr txBox="1"/>
          <p:nvPr/>
        </p:nvSpPr>
        <p:spPr>
          <a:xfrm>
            <a:off x="4099533" y="3164961"/>
            <a:ext cx="8091128" cy="1107996"/>
          </a:xfrm>
          <a:prstGeom prst="rect">
            <a:avLst/>
          </a:prstGeom>
          <a:noFill/>
          <a:ln>
            <a:noFill/>
          </a:ln>
        </p:spPr>
        <p:txBody>
          <a:bodyPr spcFirstLastPara="1" wrap="square" lIns="91425" tIns="45700" rIns="91425" bIns="45700" anchor="t" anchorCtr="0">
            <a:noAutofit/>
          </a:bodyPr>
          <a:lstStyle/>
          <a:p>
            <a:pPr>
              <a:buClr>
                <a:schemeClr val="lt1"/>
              </a:buClr>
              <a:buSzPts val="6600"/>
            </a:pPr>
            <a:r>
              <a:rPr lang="en-US" sz="2400" dirty="0"/>
              <a:t>The use of oxygen concentrators such as the Zen-O portable oxygen </a:t>
            </a:r>
            <a:r>
              <a:rPr lang="en-US" sz="2400" dirty="0" smtClean="0"/>
              <a:t>concentrators (POCs) </a:t>
            </a:r>
            <a:r>
              <a:rPr lang="en-US" sz="2400" dirty="0"/>
              <a:t>is an ideal way to administer oxygen to persons with respiratory symptoms of lung disease (</a:t>
            </a:r>
            <a:r>
              <a:rPr lang="en-US" sz="2400" dirty="0" err="1"/>
              <a:t>Pichardo</a:t>
            </a:r>
            <a:r>
              <a:rPr lang="en-US" sz="2400" dirty="0"/>
              <a:t>, 2021). </a:t>
            </a:r>
            <a:endParaRPr sz="2400" b="1" dirty="0">
              <a:solidFill>
                <a:schemeClr val="lt1"/>
              </a:solidFill>
              <a:latin typeface="Calibri"/>
              <a:ea typeface="Calibri"/>
              <a:cs typeface="Calibri"/>
              <a:sym typeface="Calibri"/>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3"/>
          <p:cNvSpPr txBox="1"/>
          <p:nvPr/>
        </p:nvSpPr>
        <p:spPr>
          <a:xfrm>
            <a:off x="6717562" y="1226668"/>
            <a:ext cx="4992669" cy="619760"/>
          </a:xfrm>
          <a:prstGeom prst="rect">
            <a:avLst/>
          </a:prstGeom>
          <a:noFill/>
          <a:ln>
            <a:noFill/>
          </a:ln>
        </p:spPr>
        <p:txBody>
          <a:bodyPr spcFirstLastPara="1" wrap="square" lIns="91425" tIns="45700" rIns="91425" bIns="45700" anchor="t" anchorCtr="0">
            <a:noAutofit/>
          </a:bodyPr>
          <a:lstStyle/>
          <a:p>
            <a:pPr lvl="0">
              <a:buClr>
                <a:schemeClr val="dk1"/>
              </a:buClr>
              <a:buSzPts val="3465"/>
            </a:pPr>
            <a:r>
              <a:rPr lang="en-US" sz="3465" b="1" dirty="0" smtClean="0">
                <a:solidFill>
                  <a:schemeClr val="dk1"/>
                </a:solidFill>
                <a:latin typeface="Calibri"/>
                <a:ea typeface="Calibri"/>
                <a:cs typeface="Calibri"/>
                <a:sym typeface="Calibri"/>
              </a:rPr>
              <a:t>Lightweight </a:t>
            </a:r>
            <a:endParaRPr sz="3465" b="1" dirty="0">
              <a:solidFill>
                <a:schemeClr val="dk1"/>
              </a:solidFill>
              <a:latin typeface="Calibri"/>
              <a:ea typeface="Calibri"/>
              <a:cs typeface="Calibri"/>
              <a:sym typeface="Calibri"/>
            </a:endParaRPr>
          </a:p>
        </p:txBody>
      </p:sp>
      <p:sp>
        <p:nvSpPr>
          <p:cNvPr id="98" name="Google Shape;98;p13"/>
          <p:cNvSpPr/>
          <p:nvPr/>
        </p:nvSpPr>
        <p:spPr>
          <a:xfrm>
            <a:off x="5864640" y="1199155"/>
            <a:ext cx="768265" cy="768265"/>
          </a:xfrm>
          <a:prstGeom prst="roundRect">
            <a:avLst>
              <a:gd name="adj" fmla="val 16667"/>
            </a:avLst>
          </a:prstGeom>
          <a:solidFill>
            <a:srgbClr val="00B0F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Calibri"/>
              <a:buNone/>
            </a:pPr>
            <a:endParaRPr sz="2400" dirty="0">
              <a:solidFill>
                <a:schemeClr val="dk1"/>
              </a:solidFill>
              <a:latin typeface="Calibri"/>
              <a:ea typeface="Calibri"/>
              <a:cs typeface="Calibri"/>
              <a:sym typeface="Calibri"/>
            </a:endParaRPr>
          </a:p>
        </p:txBody>
      </p:sp>
      <p:sp>
        <p:nvSpPr>
          <p:cNvPr id="99" name="Google Shape;99;p13"/>
          <p:cNvSpPr txBox="1"/>
          <p:nvPr/>
        </p:nvSpPr>
        <p:spPr>
          <a:xfrm>
            <a:off x="5989509" y="1254182"/>
            <a:ext cx="426720" cy="667106"/>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rgbClr val="FFFFFF"/>
              </a:buClr>
              <a:buSzPts val="3734"/>
              <a:buFont typeface="Wingdings" panose="05000000000000000000" pitchFamily="2" charset="2"/>
              <a:buChar char="ü"/>
            </a:pPr>
            <a:endParaRPr sz="3734" b="1" dirty="0">
              <a:solidFill>
                <a:srgbClr val="FFFFFF"/>
              </a:solidFill>
              <a:latin typeface="Calibri"/>
              <a:ea typeface="Calibri"/>
              <a:cs typeface="Calibri"/>
              <a:sym typeface="Calibri"/>
            </a:endParaRPr>
          </a:p>
        </p:txBody>
      </p:sp>
      <p:sp>
        <p:nvSpPr>
          <p:cNvPr id="100" name="Google Shape;100;p13"/>
          <p:cNvSpPr txBox="1"/>
          <p:nvPr/>
        </p:nvSpPr>
        <p:spPr>
          <a:xfrm>
            <a:off x="6717562" y="2386474"/>
            <a:ext cx="4992669" cy="6255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465"/>
              <a:buFont typeface="Calibri"/>
              <a:buNone/>
            </a:pPr>
            <a:r>
              <a:rPr lang="en-US" sz="3465" b="1" dirty="0" smtClean="0">
                <a:solidFill>
                  <a:schemeClr val="dk1"/>
                </a:solidFill>
                <a:latin typeface="Calibri"/>
                <a:ea typeface="Calibri"/>
                <a:cs typeface="Calibri"/>
                <a:sym typeface="Calibri"/>
              </a:rPr>
              <a:t>Mobile</a:t>
            </a:r>
            <a:endParaRPr sz="3465" b="1" dirty="0">
              <a:solidFill>
                <a:schemeClr val="dk1"/>
              </a:solidFill>
              <a:latin typeface="Calibri"/>
              <a:ea typeface="Calibri"/>
              <a:cs typeface="Calibri"/>
              <a:sym typeface="Calibri"/>
            </a:endParaRPr>
          </a:p>
        </p:txBody>
      </p:sp>
      <p:sp>
        <p:nvSpPr>
          <p:cNvPr id="101" name="Google Shape;101;p13"/>
          <p:cNvSpPr txBox="1"/>
          <p:nvPr/>
        </p:nvSpPr>
        <p:spPr>
          <a:xfrm>
            <a:off x="6717562" y="3544164"/>
            <a:ext cx="4992669" cy="6255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465"/>
              <a:buFont typeface="Calibri"/>
              <a:buNone/>
            </a:pPr>
            <a:r>
              <a:rPr lang="en-US" sz="3465" b="1" dirty="0" smtClean="0">
                <a:solidFill>
                  <a:schemeClr val="dk1"/>
                </a:solidFill>
                <a:latin typeface="Calibri"/>
                <a:ea typeface="Calibri"/>
                <a:cs typeface="Calibri"/>
                <a:sym typeface="Calibri"/>
              </a:rPr>
              <a:t>Rechargeable </a:t>
            </a:r>
            <a:endParaRPr sz="3465" b="1" dirty="0">
              <a:solidFill>
                <a:schemeClr val="dk1"/>
              </a:solidFill>
              <a:latin typeface="Calibri"/>
              <a:ea typeface="Calibri"/>
              <a:cs typeface="Calibri"/>
              <a:sym typeface="Calibri"/>
            </a:endParaRPr>
          </a:p>
        </p:txBody>
      </p:sp>
      <p:sp>
        <p:nvSpPr>
          <p:cNvPr id="102" name="Google Shape;102;p13"/>
          <p:cNvSpPr txBox="1"/>
          <p:nvPr/>
        </p:nvSpPr>
        <p:spPr>
          <a:xfrm>
            <a:off x="6717562" y="4703970"/>
            <a:ext cx="4992669" cy="6255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465"/>
              <a:buFont typeface="Calibri"/>
              <a:buNone/>
            </a:pPr>
            <a:r>
              <a:rPr lang="en-US" sz="3465" b="1" dirty="0" smtClean="0">
                <a:solidFill>
                  <a:schemeClr val="dk1"/>
                </a:solidFill>
                <a:latin typeface="Calibri"/>
                <a:ea typeface="Calibri"/>
                <a:cs typeface="Calibri"/>
                <a:sym typeface="Calibri"/>
              </a:rPr>
              <a:t>No refilling needed</a:t>
            </a:r>
            <a:endParaRPr sz="3465" b="1" dirty="0">
              <a:solidFill>
                <a:schemeClr val="dk1"/>
              </a:solidFill>
              <a:latin typeface="Calibri"/>
              <a:ea typeface="Calibri"/>
              <a:cs typeface="Calibri"/>
              <a:sym typeface="Calibri"/>
            </a:endParaRPr>
          </a:p>
        </p:txBody>
      </p:sp>
      <p:sp>
        <p:nvSpPr>
          <p:cNvPr id="103" name="Google Shape;103;p13"/>
          <p:cNvSpPr/>
          <p:nvPr/>
        </p:nvSpPr>
        <p:spPr>
          <a:xfrm>
            <a:off x="5864640" y="2350495"/>
            <a:ext cx="768265" cy="768265"/>
          </a:xfrm>
          <a:prstGeom prst="roundRect">
            <a:avLst>
              <a:gd name="adj" fmla="val 16667"/>
            </a:avLst>
          </a:pr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Calibri"/>
              <a:buNone/>
            </a:pPr>
            <a:endParaRPr sz="2400" dirty="0">
              <a:solidFill>
                <a:schemeClr val="dk1"/>
              </a:solidFill>
              <a:latin typeface="Calibri"/>
              <a:ea typeface="Calibri"/>
              <a:cs typeface="Calibri"/>
              <a:sym typeface="Calibri"/>
            </a:endParaRPr>
          </a:p>
        </p:txBody>
      </p:sp>
      <p:sp>
        <p:nvSpPr>
          <p:cNvPr id="104" name="Google Shape;104;p13"/>
          <p:cNvSpPr txBox="1"/>
          <p:nvPr/>
        </p:nvSpPr>
        <p:spPr>
          <a:xfrm>
            <a:off x="5989509" y="2407638"/>
            <a:ext cx="426720" cy="667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734"/>
              <a:buFont typeface="Calibri"/>
              <a:buNone/>
            </a:pPr>
            <a:endParaRPr sz="3734" b="1" dirty="0">
              <a:solidFill>
                <a:srgbClr val="FFFFFF"/>
              </a:solidFill>
              <a:latin typeface="Calibri"/>
              <a:ea typeface="Calibri"/>
              <a:cs typeface="Calibri"/>
              <a:sym typeface="Calibri"/>
            </a:endParaRPr>
          </a:p>
        </p:txBody>
      </p:sp>
      <p:sp>
        <p:nvSpPr>
          <p:cNvPr id="105" name="Google Shape;105;p13"/>
          <p:cNvSpPr/>
          <p:nvPr/>
        </p:nvSpPr>
        <p:spPr>
          <a:xfrm>
            <a:off x="5864640" y="3501835"/>
            <a:ext cx="768265" cy="768265"/>
          </a:xfrm>
          <a:prstGeom prst="roundRect">
            <a:avLst>
              <a:gd name="adj" fmla="val 16667"/>
            </a:avLst>
          </a:prstGeom>
          <a:solidFill>
            <a:srgbClr val="00B0F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Calibri"/>
              <a:buNone/>
            </a:pPr>
            <a:endParaRPr sz="2400" dirty="0">
              <a:solidFill>
                <a:schemeClr val="dk1"/>
              </a:solidFill>
              <a:latin typeface="Calibri"/>
              <a:ea typeface="Calibri"/>
              <a:cs typeface="Calibri"/>
              <a:sym typeface="Calibri"/>
            </a:endParaRPr>
          </a:p>
        </p:txBody>
      </p:sp>
      <p:sp>
        <p:nvSpPr>
          <p:cNvPr id="106" name="Google Shape;106;p13"/>
          <p:cNvSpPr txBox="1"/>
          <p:nvPr/>
        </p:nvSpPr>
        <p:spPr>
          <a:xfrm>
            <a:off x="5989509" y="3558978"/>
            <a:ext cx="426720" cy="667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734"/>
              <a:buFont typeface="Calibri"/>
              <a:buNone/>
            </a:pPr>
            <a:r>
              <a:rPr lang="en-US" sz="3734" b="1" dirty="0" smtClean="0">
                <a:solidFill>
                  <a:srgbClr val="FFFFFF"/>
                </a:solidFill>
                <a:latin typeface="Calibri"/>
                <a:ea typeface="Calibri"/>
                <a:cs typeface="Calibri"/>
                <a:sym typeface="Calibri"/>
              </a:rPr>
              <a:t>8</a:t>
            </a:r>
            <a:endParaRPr sz="3734" b="1" dirty="0">
              <a:solidFill>
                <a:srgbClr val="FFFFFF"/>
              </a:solidFill>
              <a:latin typeface="Calibri"/>
              <a:ea typeface="Calibri"/>
              <a:cs typeface="Calibri"/>
              <a:sym typeface="Calibri"/>
            </a:endParaRPr>
          </a:p>
        </p:txBody>
      </p:sp>
      <p:sp>
        <p:nvSpPr>
          <p:cNvPr id="107" name="Google Shape;107;p13"/>
          <p:cNvSpPr/>
          <p:nvPr/>
        </p:nvSpPr>
        <p:spPr>
          <a:xfrm>
            <a:off x="5864640" y="4655291"/>
            <a:ext cx="768265" cy="768266"/>
          </a:xfrm>
          <a:prstGeom prst="roundRect">
            <a:avLst>
              <a:gd name="adj" fmla="val 16667"/>
            </a:avLst>
          </a:pr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Calibri"/>
              <a:buNone/>
            </a:pPr>
            <a:endParaRPr sz="2400" dirty="0">
              <a:solidFill>
                <a:schemeClr val="dk1"/>
              </a:solidFill>
              <a:latin typeface="Calibri"/>
              <a:ea typeface="Calibri"/>
              <a:cs typeface="Calibri"/>
              <a:sym typeface="Calibri"/>
            </a:endParaRPr>
          </a:p>
        </p:txBody>
      </p:sp>
      <p:sp>
        <p:nvSpPr>
          <p:cNvPr id="108" name="Google Shape;108;p13"/>
          <p:cNvSpPr txBox="1"/>
          <p:nvPr/>
        </p:nvSpPr>
        <p:spPr>
          <a:xfrm>
            <a:off x="5989509" y="4710318"/>
            <a:ext cx="426720" cy="667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734"/>
              <a:buFont typeface="Calibri"/>
              <a:buNone/>
            </a:pPr>
            <a:r>
              <a:rPr lang="en-US" sz="3734" b="1" dirty="0" smtClean="0">
                <a:solidFill>
                  <a:srgbClr val="FFFFFF"/>
                </a:solidFill>
                <a:latin typeface="Calibri"/>
                <a:ea typeface="Calibri"/>
                <a:cs typeface="Calibri"/>
                <a:sym typeface="Calibri"/>
              </a:rPr>
              <a:t>9</a:t>
            </a:r>
            <a:endParaRPr sz="3734" b="1" dirty="0">
              <a:solidFill>
                <a:srgbClr val="FFFFFF"/>
              </a:solidFill>
              <a:latin typeface="Calibri"/>
              <a:ea typeface="Calibri"/>
              <a:cs typeface="Calibri"/>
              <a:sym typeface="Calibri"/>
            </a:endParaRPr>
          </a:p>
        </p:txBody>
      </p:sp>
      <p:sp>
        <p:nvSpPr>
          <p:cNvPr id="114" name="Google Shape;114;p13"/>
          <p:cNvSpPr/>
          <p:nvPr/>
        </p:nvSpPr>
        <p:spPr>
          <a:xfrm>
            <a:off x="3175" y="-64760"/>
            <a:ext cx="4091068" cy="960861"/>
          </a:xfrm>
          <a:custGeom>
            <a:avLst/>
            <a:gdLst/>
            <a:ahLst/>
            <a:cxnLst/>
            <a:rect l="l" t="t" r="r" b="b"/>
            <a:pathLst>
              <a:path w="5370" h="1261" extrusionOk="0">
                <a:moveTo>
                  <a:pt x="5370" y="0"/>
                </a:moveTo>
                <a:lnTo>
                  <a:pt x="4517" y="1261"/>
                </a:lnTo>
                <a:lnTo>
                  <a:pt x="0" y="1261"/>
                </a:lnTo>
                <a:lnTo>
                  <a:pt x="0" y="0"/>
                </a:lnTo>
                <a:lnTo>
                  <a:pt x="5370" y="0"/>
                </a:lnTo>
                <a:close/>
              </a:path>
            </a:pathLst>
          </a:cu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15" name="Google Shape;115;p13"/>
          <p:cNvSpPr/>
          <p:nvPr/>
        </p:nvSpPr>
        <p:spPr>
          <a:xfrm rot="840000">
            <a:off x="3503552" y="92720"/>
            <a:ext cx="649746" cy="960861"/>
          </a:xfrm>
          <a:custGeom>
            <a:avLst/>
            <a:gdLst/>
            <a:ahLst/>
            <a:cxnLst/>
            <a:rect l="l" t="t" r="r" b="b"/>
            <a:pathLst>
              <a:path w="853" h="1261" extrusionOk="0">
                <a:moveTo>
                  <a:pt x="853" y="0"/>
                </a:moveTo>
                <a:lnTo>
                  <a:pt x="0" y="1261"/>
                </a:lnTo>
                <a:lnTo>
                  <a:pt x="147" y="570"/>
                </a:lnTo>
                <a:lnTo>
                  <a:pt x="853" y="0"/>
                </a:lnTo>
                <a:close/>
              </a:path>
            </a:pathLst>
          </a:custGeom>
          <a:solidFill>
            <a:srgbClr val="6600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16" name="Google Shape;116;p13"/>
          <p:cNvSpPr/>
          <p:nvPr/>
        </p:nvSpPr>
        <p:spPr>
          <a:xfrm>
            <a:off x="3557304" y="-220081"/>
            <a:ext cx="8632934" cy="812711"/>
          </a:xfrm>
          <a:custGeom>
            <a:avLst/>
            <a:gdLst/>
            <a:ahLst/>
            <a:cxnLst/>
            <a:rect l="l" t="t" r="r" b="b"/>
            <a:pathLst>
              <a:path w="11331" h="1067" extrusionOk="0">
                <a:moveTo>
                  <a:pt x="11331" y="1067"/>
                </a:moveTo>
                <a:lnTo>
                  <a:pt x="0" y="1067"/>
                </a:lnTo>
                <a:lnTo>
                  <a:pt x="722" y="0"/>
                </a:lnTo>
                <a:lnTo>
                  <a:pt x="11331" y="0"/>
                </a:lnTo>
                <a:lnTo>
                  <a:pt x="11331" y="1067"/>
                </a:lnTo>
                <a:close/>
              </a:path>
            </a:pathLst>
          </a:custGeom>
          <a:solidFill>
            <a:srgbClr val="FFCC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17" name="Google Shape;117;p13"/>
          <p:cNvSpPr/>
          <p:nvPr/>
        </p:nvSpPr>
        <p:spPr>
          <a:xfrm>
            <a:off x="23281" y="6428072"/>
            <a:ext cx="9267865" cy="429635"/>
          </a:xfrm>
          <a:custGeom>
            <a:avLst/>
            <a:gdLst/>
            <a:ahLst/>
            <a:cxnLst/>
            <a:rect l="l" t="t" r="r" b="b"/>
            <a:pathLst>
              <a:path w="12166" h="563" extrusionOk="0">
                <a:moveTo>
                  <a:pt x="0" y="0"/>
                </a:moveTo>
                <a:lnTo>
                  <a:pt x="12166" y="0"/>
                </a:lnTo>
                <a:lnTo>
                  <a:pt x="11785" y="563"/>
                </a:lnTo>
                <a:lnTo>
                  <a:pt x="0" y="563"/>
                </a:lnTo>
                <a:lnTo>
                  <a:pt x="0" y="0"/>
                </a:lnTo>
                <a:close/>
              </a:path>
            </a:pathLst>
          </a:custGeom>
          <a:solidFill>
            <a:srgbClr val="00B0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18" name="Google Shape;118;p13"/>
          <p:cNvSpPr/>
          <p:nvPr/>
        </p:nvSpPr>
        <p:spPr>
          <a:xfrm>
            <a:off x="9085853" y="6428072"/>
            <a:ext cx="3104808" cy="429635"/>
          </a:xfrm>
          <a:custGeom>
            <a:avLst/>
            <a:gdLst/>
            <a:ahLst/>
            <a:cxnLst/>
            <a:rect l="l" t="t" r="r" b="b"/>
            <a:pathLst>
              <a:path w="4075" h="563" extrusionOk="0">
                <a:moveTo>
                  <a:pt x="0" y="563"/>
                </a:moveTo>
                <a:lnTo>
                  <a:pt x="381" y="0"/>
                </a:lnTo>
                <a:lnTo>
                  <a:pt x="4075" y="0"/>
                </a:lnTo>
                <a:lnTo>
                  <a:pt x="4075" y="563"/>
                </a:lnTo>
                <a:lnTo>
                  <a:pt x="0" y="563"/>
                </a:lnTo>
                <a:close/>
              </a:path>
            </a:pathLst>
          </a:custGeom>
          <a:solidFill>
            <a:srgbClr val="FF00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19" name="Google Shape;119;p13"/>
          <p:cNvSpPr txBox="1"/>
          <p:nvPr/>
        </p:nvSpPr>
        <p:spPr>
          <a:xfrm>
            <a:off x="885223" y="21864"/>
            <a:ext cx="2462854"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4800"/>
              <a:buFont typeface="Calibri"/>
              <a:buNone/>
            </a:pPr>
            <a:endParaRPr dirty="0"/>
          </a:p>
        </p:txBody>
      </p:sp>
      <p:sp>
        <p:nvSpPr>
          <p:cNvPr id="25" name="Google Shape;153;p15"/>
          <p:cNvSpPr txBox="1"/>
          <p:nvPr/>
        </p:nvSpPr>
        <p:spPr>
          <a:xfrm>
            <a:off x="-498332" y="37252"/>
            <a:ext cx="439681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Calibri"/>
              <a:buNone/>
            </a:pPr>
            <a:r>
              <a:rPr lang="en-US" sz="3200" b="1" dirty="0" smtClean="0">
                <a:solidFill>
                  <a:schemeClr val="dk1"/>
                </a:solidFill>
                <a:latin typeface="Calibri"/>
                <a:ea typeface="Calibri"/>
                <a:cs typeface="Calibri"/>
                <a:sym typeface="Calibri"/>
              </a:rPr>
              <a:t>The POCs</a:t>
            </a:r>
            <a:endParaRPr sz="3200" b="1" dirty="0">
              <a:solidFill>
                <a:schemeClr val="dk1"/>
              </a:solidFill>
              <a:latin typeface="Calibri"/>
              <a:ea typeface="Calibri"/>
              <a:cs typeface="Calibri"/>
              <a:sym typeface="Calibri"/>
            </a:endParaRPr>
          </a:p>
        </p:txBody>
      </p:sp>
      <p:sp>
        <p:nvSpPr>
          <p:cNvPr id="29" name="Google Shape;189;p16"/>
          <p:cNvSpPr txBox="1"/>
          <p:nvPr/>
        </p:nvSpPr>
        <p:spPr>
          <a:xfrm>
            <a:off x="5258654" y="5863776"/>
            <a:ext cx="4761640" cy="950376"/>
          </a:xfrm>
          <a:prstGeom prst="rect">
            <a:avLst/>
          </a:prstGeom>
          <a:noFill/>
          <a:ln>
            <a:noFill/>
          </a:ln>
        </p:spPr>
        <p:txBody>
          <a:bodyPr spcFirstLastPara="1" wrap="square" lIns="0" tIns="0" rIns="0" bIns="0" anchor="t" anchorCtr="0">
            <a:noAutofit/>
          </a:bodyPr>
          <a:lstStyle/>
          <a:p>
            <a:pPr lvl="1" algn="ctr"/>
            <a:r>
              <a:rPr lang="en-US" sz="2400" b="1" dirty="0" smtClean="0">
                <a:solidFill>
                  <a:schemeClr val="tx1"/>
                </a:solidFill>
                <a:latin typeface="Calibri"/>
                <a:cs typeface="Calibri"/>
                <a:sym typeface="Calibri"/>
              </a:rPr>
              <a:t>Source</a:t>
            </a:r>
            <a:r>
              <a:rPr lang="en-US" sz="2400" b="1" dirty="0">
                <a:solidFill>
                  <a:schemeClr val="tx1"/>
                </a:solidFill>
                <a:latin typeface="Calibri"/>
                <a:cs typeface="Calibri"/>
                <a:sym typeface="Calibri"/>
              </a:rPr>
              <a:t>: </a:t>
            </a:r>
            <a:r>
              <a:rPr lang="en-US" sz="2400" dirty="0" smtClean="0"/>
              <a:t>Pichardo </a:t>
            </a:r>
            <a:r>
              <a:rPr lang="en-US" sz="2400" dirty="0" smtClean="0">
                <a:solidFill>
                  <a:schemeClr val="tx1"/>
                </a:solidFill>
                <a:latin typeface="Calibri"/>
                <a:cs typeface="Calibri"/>
                <a:sym typeface="Calibri"/>
              </a:rPr>
              <a:t>(2021)</a:t>
            </a:r>
            <a:endParaRPr sz="1600" dirty="0">
              <a:solidFill>
                <a:schemeClr val="tx1"/>
              </a:solidFill>
            </a:endParaRPr>
          </a:p>
        </p:txBody>
      </p:sp>
      <p:pic>
        <p:nvPicPr>
          <p:cNvPr id="2" name="Picture 1"/>
          <p:cNvPicPr>
            <a:picLocks noChangeAspect="1"/>
          </p:cNvPicPr>
          <p:nvPr/>
        </p:nvPicPr>
        <p:blipFill>
          <a:blip r:embed="rId3"/>
          <a:stretch>
            <a:fillRect/>
          </a:stretch>
        </p:blipFill>
        <p:spPr>
          <a:xfrm>
            <a:off x="283530" y="1317530"/>
            <a:ext cx="4714875" cy="4724400"/>
          </a:xfrm>
          <a:prstGeom prst="rect">
            <a:avLst/>
          </a:prstGeom>
        </p:spPr>
      </p:pic>
    </p:spTree>
    <p:extLst>
      <p:ext uri="{BB962C8B-B14F-4D97-AF65-F5344CB8AC3E}">
        <p14:creationId xmlns:p14="http://schemas.microsoft.com/office/powerpoint/2010/main" val="1047504383"/>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6"/>
          <p:cNvSpPr/>
          <p:nvPr/>
        </p:nvSpPr>
        <p:spPr>
          <a:xfrm>
            <a:off x="-6998" y="-9462"/>
            <a:ext cx="7037143" cy="706889"/>
          </a:xfrm>
          <a:custGeom>
            <a:avLst/>
            <a:gdLst/>
            <a:ahLst/>
            <a:cxnLst/>
            <a:rect l="l" t="t" r="r" b="b"/>
            <a:pathLst>
              <a:path w="9265" h="906" extrusionOk="0">
                <a:moveTo>
                  <a:pt x="0" y="906"/>
                </a:moveTo>
                <a:lnTo>
                  <a:pt x="9265" y="906"/>
                </a:lnTo>
                <a:lnTo>
                  <a:pt x="8652" y="0"/>
                </a:lnTo>
                <a:lnTo>
                  <a:pt x="0" y="0"/>
                </a:lnTo>
                <a:lnTo>
                  <a:pt x="0" y="906"/>
                </a:lnTo>
                <a:close/>
              </a:path>
            </a:pathLst>
          </a:cu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cxnSp>
        <p:nvCxnSpPr>
          <p:cNvPr id="165" name="Google Shape;165;p16"/>
          <p:cNvCxnSpPr/>
          <p:nvPr/>
        </p:nvCxnSpPr>
        <p:spPr>
          <a:xfrm>
            <a:off x="-5080" y="701675"/>
            <a:ext cx="11986260" cy="635"/>
          </a:xfrm>
          <a:prstGeom prst="straightConnector1">
            <a:avLst/>
          </a:prstGeom>
          <a:noFill/>
          <a:ln w="9525" cap="flat" cmpd="sng">
            <a:solidFill>
              <a:schemeClr val="lt2"/>
            </a:solidFill>
            <a:prstDash val="solid"/>
            <a:round/>
            <a:headEnd type="none" w="sm" len="sm"/>
            <a:tailEnd type="none" w="sm" len="sm"/>
          </a:ln>
        </p:spPr>
      </p:cxnSp>
      <p:sp>
        <p:nvSpPr>
          <p:cNvPr id="166" name="Google Shape;166;p16"/>
          <p:cNvSpPr/>
          <p:nvPr/>
        </p:nvSpPr>
        <p:spPr>
          <a:xfrm rot="5400000">
            <a:off x="227926" y="87894"/>
            <a:ext cx="480431" cy="480430"/>
          </a:xfrm>
          <a:custGeom>
            <a:avLst/>
            <a:gdLst/>
            <a:ahLst/>
            <a:cxnLst/>
            <a:rect l="l" t="t" r="r" b="b"/>
            <a:pathLst>
              <a:path w="2046" h="2046" extrusionOk="0">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708" y="1652"/>
                </a:moveTo>
                <a:lnTo>
                  <a:pt x="708" y="1023"/>
                </a:lnTo>
                <a:lnTo>
                  <a:pt x="393" y="1023"/>
                </a:lnTo>
                <a:lnTo>
                  <a:pt x="1023" y="393"/>
                </a:lnTo>
                <a:lnTo>
                  <a:pt x="1652" y="1023"/>
                </a:lnTo>
                <a:lnTo>
                  <a:pt x="1338" y="1023"/>
                </a:lnTo>
                <a:lnTo>
                  <a:pt x="1338" y="1652"/>
                </a:lnTo>
                <a:lnTo>
                  <a:pt x="708" y="165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203" name="Google Shape;203;p16"/>
          <p:cNvSpPr txBox="1"/>
          <p:nvPr/>
        </p:nvSpPr>
        <p:spPr>
          <a:xfrm>
            <a:off x="708356" y="37099"/>
            <a:ext cx="5924091"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200"/>
              <a:buFont typeface="Calibri"/>
              <a:buNone/>
            </a:pPr>
            <a:r>
              <a:rPr lang="en-US" sz="3200" dirty="0" smtClean="0">
                <a:solidFill>
                  <a:srgbClr val="FFFFFF"/>
                </a:solidFill>
                <a:latin typeface="Calibri"/>
                <a:ea typeface="Calibri"/>
                <a:cs typeface="Calibri"/>
                <a:sym typeface="Calibri"/>
              </a:rPr>
              <a:t>ATS Guidelines</a:t>
            </a:r>
            <a:endParaRPr sz="3200" dirty="0">
              <a:solidFill>
                <a:srgbClr val="FFFFFF"/>
              </a:solidFill>
              <a:latin typeface="Calibri"/>
              <a:ea typeface="Calibri"/>
              <a:cs typeface="Calibri"/>
              <a:sym typeface="Calibri"/>
            </a:endParaRPr>
          </a:p>
        </p:txBody>
      </p:sp>
      <p:sp>
        <p:nvSpPr>
          <p:cNvPr id="23" name="Google Shape;189;p16"/>
          <p:cNvSpPr txBox="1"/>
          <p:nvPr/>
        </p:nvSpPr>
        <p:spPr>
          <a:xfrm>
            <a:off x="227926" y="961816"/>
            <a:ext cx="12051160" cy="4865691"/>
          </a:xfrm>
          <a:prstGeom prst="rect">
            <a:avLst/>
          </a:prstGeom>
          <a:noFill/>
          <a:ln>
            <a:noFill/>
          </a:ln>
        </p:spPr>
        <p:txBody>
          <a:bodyPr spcFirstLastPara="1" wrap="square" lIns="0" tIns="0" rIns="0" bIns="0" anchor="t" anchorCtr="0">
            <a:noAutofit/>
          </a:bodyPr>
          <a:lstStyle/>
          <a:p>
            <a:pPr marL="342900" lvl="1" indent="-342900">
              <a:buClr>
                <a:schemeClr val="accent6"/>
              </a:buClr>
              <a:buFont typeface="Montserrat"/>
              <a:buChar char="►"/>
            </a:pPr>
            <a:r>
              <a:rPr lang="en-US" sz="1800" dirty="0" smtClean="0"/>
              <a:t>There </a:t>
            </a:r>
            <a:r>
              <a:rPr lang="en-US" sz="1800" dirty="0"/>
              <a:t>are specific guidelines in the use of home oxygen therapy as recently outlined by the American Thoracic Society (ATS) in November 2020. </a:t>
            </a:r>
            <a:endParaRPr lang="en-US" sz="1800" dirty="0" smtClean="0"/>
          </a:p>
          <a:p>
            <a:pPr marL="342900" lvl="1" indent="-342900">
              <a:buClr>
                <a:schemeClr val="accent6"/>
              </a:buClr>
              <a:buFont typeface="Montserrat"/>
              <a:buChar char="►"/>
            </a:pPr>
            <a:endParaRPr lang="en-US" sz="1800" dirty="0" smtClean="0"/>
          </a:p>
          <a:p>
            <a:pPr marL="342900" lvl="1" indent="-342900">
              <a:buClr>
                <a:schemeClr val="accent6"/>
              </a:buClr>
              <a:buFont typeface="Montserrat"/>
              <a:buChar char="►"/>
            </a:pPr>
            <a:r>
              <a:rPr lang="en-US" sz="1800" dirty="0" smtClean="0"/>
              <a:t>These </a:t>
            </a:r>
            <a:r>
              <a:rPr lang="en-US" sz="1800" dirty="0"/>
              <a:t>guidelines explore the latest clinical evidence on indications, prescription and use of oxygen home therapy among individual with lung diseases (Jacobs et al., 2020). </a:t>
            </a:r>
            <a:endParaRPr lang="en-US" sz="1800" dirty="0" smtClean="0"/>
          </a:p>
          <a:p>
            <a:pPr marL="342900" lvl="1" indent="-342900">
              <a:buClr>
                <a:schemeClr val="accent6"/>
              </a:buClr>
              <a:buFont typeface="Montserrat"/>
              <a:buChar char="►"/>
            </a:pPr>
            <a:endParaRPr lang="en-US" sz="1800" dirty="0" smtClean="0"/>
          </a:p>
          <a:p>
            <a:pPr marL="342900" lvl="1" indent="-342900">
              <a:buClr>
                <a:schemeClr val="accent6"/>
              </a:buClr>
              <a:buFont typeface="Montserrat"/>
              <a:buChar char="►"/>
            </a:pPr>
            <a:r>
              <a:rPr lang="en-US" sz="1800" dirty="0" smtClean="0"/>
              <a:t>Recommendations include: </a:t>
            </a:r>
          </a:p>
          <a:p>
            <a:r>
              <a:rPr lang="en-US" sz="1800" dirty="0" smtClean="0"/>
              <a:t>	- </a:t>
            </a:r>
            <a:r>
              <a:rPr lang="en-US" b="1" dirty="0"/>
              <a:t>Moderate to Low Quality Evidence:</a:t>
            </a:r>
          </a:p>
          <a:p>
            <a:pPr lvl="2"/>
            <a:r>
              <a:rPr lang="en-US" dirty="0" smtClean="0"/>
              <a:t>	- Prescribe </a:t>
            </a:r>
            <a:r>
              <a:rPr lang="en-US" dirty="0"/>
              <a:t>long-term oxygen therapy (LTOT) for at least 15 h/d for adults with COPD who have severe chronic resting room </a:t>
            </a:r>
            <a:r>
              <a:rPr lang="en-US" dirty="0" smtClean="0"/>
              <a:t>air hypoxemia.</a:t>
            </a:r>
          </a:p>
          <a:p>
            <a:pPr lvl="2"/>
            <a:r>
              <a:rPr lang="en-US" dirty="0"/>
              <a:t>	</a:t>
            </a:r>
            <a:r>
              <a:rPr lang="en-US" dirty="0" smtClean="0"/>
              <a:t>- Do </a:t>
            </a:r>
            <a:r>
              <a:rPr lang="en-US" dirty="0"/>
              <a:t>not prescribe LTOT for adults with COPD who have moderate chronic resting room air hypoxemia.</a:t>
            </a:r>
          </a:p>
          <a:p>
            <a:pPr lvl="2"/>
            <a:r>
              <a:rPr lang="en-US" dirty="0" smtClean="0"/>
              <a:t>	- Prescribe </a:t>
            </a:r>
            <a:r>
              <a:rPr lang="en-US" dirty="0"/>
              <a:t>ambulatory oxygen for adults with COPD who have severe exertional room air hypoxemia</a:t>
            </a:r>
            <a:r>
              <a:rPr lang="en-US" dirty="0" smtClean="0"/>
              <a:t>.</a:t>
            </a:r>
          </a:p>
          <a:p>
            <a:pPr lvl="2"/>
            <a:endParaRPr lang="en-US" dirty="0"/>
          </a:p>
          <a:p>
            <a:r>
              <a:rPr lang="en-US" sz="1800" dirty="0" smtClean="0"/>
              <a:t>	- </a:t>
            </a:r>
            <a:r>
              <a:rPr lang="en-US" b="1" dirty="0"/>
              <a:t>Low to Very Low Quality Evidence:</a:t>
            </a:r>
          </a:p>
          <a:p>
            <a:r>
              <a:rPr lang="en-US" dirty="0" smtClean="0"/>
              <a:t>	- Prescribe </a:t>
            </a:r>
            <a:r>
              <a:rPr lang="en-US" dirty="0"/>
              <a:t>LTOT for at least 15 h/d for adults with ILD who have severe chronic resting room air hypoxemia.</a:t>
            </a:r>
          </a:p>
          <a:p>
            <a:r>
              <a:rPr lang="en-US" dirty="0" smtClean="0"/>
              <a:t>	- Prescribe </a:t>
            </a:r>
            <a:r>
              <a:rPr lang="en-US" dirty="0"/>
              <a:t>ambulatory oxygen for adults with ILD who have severe exertional room air hypoxemia.</a:t>
            </a:r>
          </a:p>
          <a:p>
            <a:r>
              <a:rPr lang="en-US" dirty="0" smtClean="0"/>
              <a:t>	- Prescribe </a:t>
            </a:r>
            <a:r>
              <a:rPr lang="en-US" dirty="0"/>
              <a:t>portable liquid oxygen (LOX) for patients with chronic lung disease who are also mobile outside of the home and would require </a:t>
            </a:r>
            <a:r>
              <a:rPr lang="en-US" dirty="0" smtClean="0"/>
              <a:t>	 	  continuous oxygen </a:t>
            </a:r>
            <a:r>
              <a:rPr lang="en-US" dirty="0"/>
              <a:t>flow rates of &gt;3 L/min during exertion.</a:t>
            </a:r>
          </a:p>
          <a:p>
            <a:pPr lvl="1">
              <a:buClr>
                <a:schemeClr val="accent6"/>
              </a:buClr>
            </a:pPr>
            <a:endParaRPr lang="en-US" sz="1800" dirty="0" smtClean="0"/>
          </a:p>
          <a:p>
            <a:pPr marL="342900" lvl="1" indent="-342900">
              <a:buClr>
                <a:schemeClr val="accent6"/>
              </a:buClr>
              <a:buFont typeface="Montserrat"/>
              <a:buChar char="►"/>
            </a:pPr>
            <a:r>
              <a:rPr lang="en-US" sz="1800" dirty="0" smtClean="0"/>
              <a:t>These recommendations on </a:t>
            </a:r>
            <a:r>
              <a:rPr lang="en-US" sz="1800" dirty="0"/>
              <a:t>prescribing and using home oxygen </a:t>
            </a:r>
            <a:r>
              <a:rPr lang="en-US" sz="1800" dirty="0" smtClean="0"/>
              <a:t>should be adhered to for better health outcomes (Jacobs </a:t>
            </a:r>
            <a:r>
              <a:rPr lang="en-US" sz="1800" dirty="0"/>
              <a:t>et al., 2020</a:t>
            </a:r>
            <a:r>
              <a:rPr lang="en-US" sz="1800" dirty="0" smtClean="0"/>
              <a:t>).</a:t>
            </a:r>
            <a:endParaRPr sz="1800" dirty="0">
              <a:solidFill>
                <a:schemeClr val="tx1"/>
              </a:solidFill>
            </a:endParaRPr>
          </a:p>
        </p:txBody>
      </p:sp>
    </p:spTree>
    <p:extLst>
      <p:ext uri="{BB962C8B-B14F-4D97-AF65-F5344CB8AC3E}">
        <p14:creationId xmlns:p14="http://schemas.microsoft.com/office/powerpoint/2010/main" val="4186513562"/>
      </p:ext>
    </p:extLst>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28"/>
          <p:cNvSpPr/>
          <p:nvPr/>
        </p:nvSpPr>
        <p:spPr>
          <a:xfrm>
            <a:off x="-6998" y="-9462"/>
            <a:ext cx="7037143" cy="706889"/>
          </a:xfrm>
          <a:custGeom>
            <a:avLst/>
            <a:gdLst/>
            <a:ahLst/>
            <a:cxnLst/>
            <a:rect l="l" t="t" r="r" b="b"/>
            <a:pathLst>
              <a:path w="9265" h="906" extrusionOk="0">
                <a:moveTo>
                  <a:pt x="0" y="906"/>
                </a:moveTo>
                <a:lnTo>
                  <a:pt x="9265" y="906"/>
                </a:lnTo>
                <a:lnTo>
                  <a:pt x="8652" y="0"/>
                </a:lnTo>
                <a:lnTo>
                  <a:pt x="0" y="0"/>
                </a:lnTo>
                <a:lnTo>
                  <a:pt x="0" y="906"/>
                </a:lnTo>
                <a:close/>
              </a:path>
            </a:pathLst>
          </a:cu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cxnSp>
        <p:nvCxnSpPr>
          <p:cNvPr id="583" name="Google Shape;583;p28"/>
          <p:cNvCxnSpPr/>
          <p:nvPr/>
        </p:nvCxnSpPr>
        <p:spPr>
          <a:xfrm>
            <a:off x="-5080" y="701675"/>
            <a:ext cx="11986260" cy="635"/>
          </a:xfrm>
          <a:prstGeom prst="straightConnector1">
            <a:avLst/>
          </a:prstGeom>
          <a:noFill/>
          <a:ln w="9525" cap="flat" cmpd="sng">
            <a:solidFill>
              <a:schemeClr val="lt2"/>
            </a:solidFill>
            <a:prstDash val="solid"/>
            <a:round/>
            <a:headEnd type="none" w="sm" len="sm"/>
            <a:tailEnd type="none" w="sm" len="sm"/>
          </a:ln>
        </p:spPr>
      </p:cxnSp>
      <p:sp>
        <p:nvSpPr>
          <p:cNvPr id="584" name="Google Shape;584;p28"/>
          <p:cNvSpPr/>
          <p:nvPr/>
        </p:nvSpPr>
        <p:spPr>
          <a:xfrm rot="5400000">
            <a:off x="227926" y="87894"/>
            <a:ext cx="480431" cy="480430"/>
          </a:xfrm>
          <a:custGeom>
            <a:avLst/>
            <a:gdLst/>
            <a:ahLst/>
            <a:cxnLst/>
            <a:rect l="l" t="t" r="r" b="b"/>
            <a:pathLst>
              <a:path w="2046" h="2046" extrusionOk="0">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708" y="1652"/>
                </a:moveTo>
                <a:lnTo>
                  <a:pt x="708" y="1023"/>
                </a:lnTo>
                <a:lnTo>
                  <a:pt x="393" y="1023"/>
                </a:lnTo>
                <a:lnTo>
                  <a:pt x="1023" y="393"/>
                </a:lnTo>
                <a:lnTo>
                  <a:pt x="1652" y="1023"/>
                </a:lnTo>
                <a:lnTo>
                  <a:pt x="1338" y="1023"/>
                </a:lnTo>
                <a:lnTo>
                  <a:pt x="1338" y="1652"/>
                </a:lnTo>
                <a:lnTo>
                  <a:pt x="708" y="165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590" name="Google Shape;590;p28"/>
          <p:cNvSpPr/>
          <p:nvPr/>
        </p:nvSpPr>
        <p:spPr>
          <a:xfrm>
            <a:off x="109172" y="743988"/>
            <a:ext cx="12205539" cy="5923400"/>
          </a:xfrm>
          <a:prstGeom prst="rect">
            <a:avLst/>
          </a:prstGeom>
          <a:solidFill>
            <a:schemeClr val="accent5">
              <a:lumMod val="40000"/>
              <a:lumOff val="60000"/>
            </a:schemeClr>
          </a:solidFill>
          <a:ln>
            <a:noFill/>
          </a:ln>
        </p:spPr>
        <p:txBody>
          <a:bodyPr spcFirstLastPara="1" wrap="square" lIns="91425" tIns="45700" rIns="91425" bIns="45700" anchor="ctr" anchorCtr="0">
            <a:noAutofit/>
          </a:bodyPr>
          <a:lstStyle/>
          <a:p>
            <a:pPr marL="285750" indent="-285750">
              <a:buClr>
                <a:srgbClr val="FF0066"/>
              </a:buClr>
              <a:buFont typeface="Arial" panose="020B0604020202020204" pitchFamily="34" charset="0"/>
              <a:buChar char="◙"/>
            </a:pPr>
            <a:r>
              <a:rPr lang="en-US" sz="1600" dirty="0"/>
              <a:t>Biener, A., Decker, S., Rohde, F. (2019). Prevalence and Treatment of Chronic Obstructive Pulmonary Disease (COPD) in the United States. JAMA, 322(7), 602-613. Doi:10.1001/jama.2019.10241</a:t>
            </a:r>
          </a:p>
          <a:p>
            <a:pPr marL="285750" indent="-285750">
              <a:buClr>
                <a:srgbClr val="FF0066"/>
              </a:buClr>
              <a:buFont typeface="Arial" panose="020B0604020202020204" pitchFamily="34" charset="0"/>
              <a:buChar char="◙"/>
            </a:pPr>
            <a:r>
              <a:rPr lang="en-US" sz="1600" dirty="0"/>
              <a:t>Brode, S. K., Ling, S. C., &amp; Chapman, K. R. (2012). Alpha-1 antitrypsin deficiency: a commonly overlooked cause of lung disease. CMAJ: Canadian Medical Association journal, 184(12), 1365–1371. Doi: 10.1503/cmaj.111749 </a:t>
            </a:r>
          </a:p>
          <a:p>
            <a:pPr marL="285750" indent="-285750">
              <a:buClr>
                <a:srgbClr val="FF0066"/>
              </a:buClr>
              <a:buFont typeface="Arial" panose="020B0604020202020204" pitchFamily="34" charset="0"/>
              <a:buChar char="◙"/>
            </a:pPr>
            <a:r>
              <a:rPr lang="en-US" sz="1600" dirty="0"/>
              <a:t>Jacobs, S., Krishnan, J., Lederer, D., Ghazipura, M., Hossain, T., Tan, A., Carlin, B., Drummond, M., Ekström, M., Garvey, C., Graney, B. (2020). Home Oxygen Therapy for Adults with Chronic Lung Disease. An Official American Thoracic Society Clinical Practice Guideline. American Journal of Respiratory and Critical Care Medicine, 202(10):e121-41.</a:t>
            </a:r>
          </a:p>
          <a:p>
            <a:pPr marL="285750" indent="-285750">
              <a:buClr>
                <a:srgbClr val="FF0066"/>
              </a:buClr>
              <a:buFont typeface="Arial" panose="020B0604020202020204" pitchFamily="34" charset="0"/>
              <a:buChar char="◙"/>
            </a:pPr>
            <a:r>
              <a:rPr lang="en-US" sz="1600" dirty="0"/>
              <a:t>Lee, J., Jung, H.M., Kim, S.K. et al. (2019).Factors associated with chronic obstructive pulmonary disease exacerbation, based on big data analysis. Sci Rep, 9, 6679-6687. Doi: 10.1038/s41598-019-43167-w</a:t>
            </a:r>
          </a:p>
          <a:p>
            <a:pPr marL="285750" indent="-285750">
              <a:buClr>
                <a:srgbClr val="FF0066"/>
              </a:buClr>
              <a:buFont typeface="Arial" panose="020B0604020202020204" pitchFamily="34" charset="0"/>
              <a:buChar char="◙"/>
            </a:pPr>
            <a:r>
              <a:rPr lang="en-US" sz="1600" dirty="0"/>
              <a:t>May, S. M., &amp; Li, J. T. (2015). Burden of chronic obstructive pulmonary disease: healthcare costs and beyond. Allergy and asthma proceedings, 36(1), 4–10. Doi: 10.2500/aap.2015.36.3812</a:t>
            </a:r>
          </a:p>
          <a:p>
            <a:pPr marL="285750" indent="-285750">
              <a:buClr>
                <a:srgbClr val="FF0066"/>
              </a:buClr>
              <a:buFont typeface="Arial" panose="020B0604020202020204" pitchFamily="34" charset="0"/>
              <a:buChar char="◙"/>
            </a:pPr>
            <a:r>
              <a:rPr lang="en-US" sz="1600" dirty="0"/>
              <a:t>Newsome, B., McDonnell, K., Hucks, J., Estrada, R. (2018). Chronic Obstructive Pulmonary Disease. Clin J Oncol Nurs, 22(2): 184–192. Doi: 10.1188/18.CJON.184-192 </a:t>
            </a:r>
          </a:p>
          <a:p>
            <a:pPr marL="285750" indent="-285750">
              <a:buClr>
                <a:srgbClr val="FF0066"/>
              </a:buClr>
              <a:buFont typeface="Arial" panose="020B0604020202020204" pitchFamily="34" charset="0"/>
              <a:buChar char="◙"/>
            </a:pPr>
            <a:r>
              <a:rPr lang="en-US" sz="1600" dirty="0"/>
              <a:t>Pichardo, G. (2021). COPD and Portable Oxygen Therapy. WebMD. Retrieved on 16 April 2021 from https://www.webmd.com/lung/copd/copd-portable-oxygen-therapy</a:t>
            </a:r>
          </a:p>
          <a:p>
            <a:pPr marL="285750" indent="-285750">
              <a:buClr>
                <a:srgbClr val="FF0066"/>
              </a:buClr>
              <a:buFont typeface="Arial" panose="020B0604020202020204" pitchFamily="34" charset="0"/>
              <a:buChar char="◙"/>
            </a:pPr>
            <a:r>
              <a:rPr lang="en-US" sz="1600" dirty="0"/>
              <a:t>Pietrangelo, A. (2021). Everything You Need to Know About Chronic Obstructive Pulmonary Disease (COPD). Health Line. Retrieved on 16 April 2021 from https://www.healthline.com/health/copd</a:t>
            </a:r>
          </a:p>
          <a:p>
            <a:pPr marL="285750" indent="-285750">
              <a:buClr>
                <a:srgbClr val="FF0066"/>
              </a:buClr>
              <a:buFont typeface="Arial" panose="020B0604020202020204" pitchFamily="34" charset="0"/>
              <a:buChar char="◙"/>
            </a:pPr>
            <a:r>
              <a:rPr lang="en-US" sz="1600" dirty="0"/>
              <a:t>Story, C. (2018). Chronic Lung Diseases: Causes and Risk Factors. Health Line. Retrieved on 16 April 2021 from https://</a:t>
            </a:r>
            <a:r>
              <a:rPr lang="en-US" sz="1600" dirty="0" smtClean="0"/>
              <a:t>www.healthline.com/health/understanding-idiopathic-pulmonary-fibrosis/chronic-lung-diseases-causes-and-risk-factors#Lung-cancer</a:t>
            </a:r>
            <a:endParaRPr lang="en-US" sz="1600" dirty="0"/>
          </a:p>
        </p:txBody>
      </p:sp>
      <p:sp>
        <p:nvSpPr>
          <p:cNvPr id="601" name="Google Shape;601;p28"/>
          <p:cNvSpPr txBox="1"/>
          <p:nvPr/>
        </p:nvSpPr>
        <p:spPr>
          <a:xfrm>
            <a:off x="708357" y="37099"/>
            <a:ext cx="636801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200"/>
              <a:buFont typeface="Calibri"/>
              <a:buNone/>
            </a:pPr>
            <a:r>
              <a:rPr lang="en-US" sz="3600" b="1" dirty="0" smtClean="0">
                <a:solidFill>
                  <a:srgbClr val="FFFFFF"/>
                </a:solidFill>
                <a:latin typeface="Calibri"/>
                <a:ea typeface="Calibri"/>
                <a:cs typeface="Calibri"/>
                <a:sym typeface="Calibri"/>
              </a:rPr>
              <a:t>References</a:t>
            </a:r>
            <a:endParaRPr sz="3600" b="1"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408212263"/>
      </p:ext>
    </p:extLst>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p14"/>
          <p:cNvSpPr/>
          <p:nvPr/>
        </p:nvSpPr>
        <p:spPr>
          <a:xfrm>
            <a:off x="0" y="3103069"/>
            <a:ext cx="12190661" cy="1805319"/>
          </a:xfrm>
          <a:prstGeom prst="rect">
            <a:avLst/>
          </a:prstGeom>
          <a:solidFill>
            <a:srgbClr val="00B0F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Calibri"/>
              <a:buNone/>
            </a:pPr>
            <a:endParaRPr sz="2400" dirty="0">
              <a:solidFill>
                <a:schemeClr val="dk1"/>
              </a:solidFill>
              <a:latin typeface="Calibri"/>
              <a:ea typeface="Calibri"/>
              <a:cs typeface="Calibri"/>
              <a:sym typeface="Calibri"/>
            </a:endParaRPr>
          </a:p>
        </p:txBody>
      </p:sp>
      <p:sp>
        <p:nvSpPr>
          <p:cNvPr id="126" name="Google Shape;126;p14"/>
          <p:cNvSpPr/>
          <p:nvPr/>
        </p:nvSpPr>
        <p:spPr>
          <a:xfrm>
            <a:off x="-11875" y="2057551"/>
            <a:ext cx="12190661" cy="1045518"/>
          </a:xfrm>
          <a:prstGeom prst="rect">
            <a:avLst/>
          </a:pr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Calibri"/>
              <a:buNone/>
            </a:pPr>
            <a:endParaRPr sz="2400" dirty="0">
              <a:solidFill>
                <a:schemeClr val="dk1"/>
              </a:solidFill>
              <a:latin typeface="Calibri"/>
              <a:ea typeface="Calibri"/>
              <a:cs typeface="Calibri"/>
              <a:sym typeface="Calibri"/>
            </a:endParaRPr>
          </a:p>
        </p:txBody>
      </p:sp>
      <p:sp>
        <p:nvSpPr>
          <p:cNvPr id="127" name="Google Shape;127;p14"/>
          <p:cNvSpPr/>
          <p:nvPr/>
        </p:nvSpPr>
        <p:spPr>
          <a:xfrm>
            <a:off x="738636" y="1589819"/>
            <a:ext cx="3170418" cy="467731"/>
          </a:xfrm>
          <a:custGeom>
            <a:avLst/>
            <a:gdLst/>
            <a:ahLst/>
            <a:cxnLst/>
            <a:rect l="l" t="t" r="r" b="b"/>
            <a:pathLst>
              <a:path w="4161" h="611" extrusionOk="0">
                <a:moveTo>
                  <a:pt x="252" y="0"/>
                </a:moveTo>
                <a:lnTo>
                  <a:pt x="4161" y="0"/>
                </a:lnTo>
                <a:lnTo>
                  <a:pt x="3909" y="611"/>
                </a:lnTo>
                <a:lnTo>
                  <a:pt x="0" y="611"/>
                </a:lnTo>
                <a:lnTo>
                  <a:pt x="252"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28" name="Google Shape;128;p14"/>
          <p:cNvSpPr/>
          <p:nvPr/>
        </p:nvSpPr>
        <p:spPr>
          <a:xfrm>
            <a:off x="929115" y="1589819"/>
            <a:ext cx="2979939" cy="3995828"/>
          </a:xfrm>
          <a:custGeom>
            <a:avLst/>
            <a:gdLst/>
            <a:ahLst/>
            <a:cxnLst/>
            <a:rect l="l" t="t" r="r" b="b"/>
            <a:pathLst>
              <a:path w="3909" h="5223" extrusionOk="0">
                <a:moveTo>
                  <a:pt x="0" y="0"/>
                </a:moveTo>
                <a:lnTo>
                  <a:pt x="3909" y="0"/>
                </a:lnTo>
                <a:lnTo>
                  <a:pt x="3909" y="5223"/>
                </a:lnTo>
                <a:lnTo>
                  <a:pt x="1973" y="4361"/>
                </a:lnTo>
                <a:lnTo>
                  <a:pt x="0" y="5223"/>
                </a:lnTo>
                <a:lnTo>
                  <a:pt x="0" y="0"/>
                </a:lnTo>
                <a:close/>
              </a:path>
            </a:pathLst>
          </a:cu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29" name="Google Shape;129;p14"/>
          <p:cNvSpPr txBox="1"/>
          <p:nvPr/>
        </p:nvSpPr>
        <p:spPr>
          <a:xfrm>
            <a:off x="4206495" y="3150377"/>
            <a:ext cx="8093360" cy="2158568"/>
          </a:xfrm>
          <a:prstGeom prst="rect">
            <a:avLst/>
          </a:prstGeom>
          <a:noFill/>
          <a:ln>
            <a:noFill/>
          </a:ln>
        </p:spPr>
        <p:txBody>
          <a:bodyPr spcFirstLastPara="1" wrap="square" lIns="91425" tIns="45700" rIns="91425" bIns="45700" anchor="t" anchorCtr="0">
            <a:noAutofit/>
          </a:bodyPr>
          <a:lstStyle/>
          <a:p>
            <a:pPr marL="342900" indent="-342900">
              <a:buClr>
                <a:srgbClr val="FFFFFF"/>
              </a:buClr>
              <a:buSzPts val="2935"/>
              <a:buFont typeface="Arial" panose="020B0604020202020204" pitchFamily="34" charset="0"/>
              <a:buChar char="•"/>
            </a:pPr>
            <a:r>
              <a:rPr lang="en-US" sz="1800" dirty="0" smtClean="0"/>
              <a:t>A respiratory condition that affect the functioning of the lungs and provide certain limitations to an individual’s breathing system. </a:t>
            </a:r>
          </a:p>
          <a:p>
            <a:pPr marL="342900" indent="-342900">
              <a:buClr>
                <a:srgbClr val="FFFFFF"/>
              </a:buClr>
              <a:buSzPts val="2935"/>
              <a:buFont typeface="Arial" panose="020B0604020202020204" pitchFamily="34" charset="0"/>
              <a:buChar char="•"/>
            </a:pPr>
            <a:endParaRPr lang="en-US" sz="1800" dirty="0" smtClean="0"/>
          </a:p>
          <a:p>
            <a:pPr marL="342900" indent="-342900">
              <a:buClr>
                <a:srgbClr val="FFFFFF"/>
              </a:buClr>
              <a:buSzPts val="2935"/>
              <a:buFont typeface="Arial" panose="020B0604020202020204" pitchFamily="34" charset="0"/>
              <a:buChar char="•"/>
            </a:pPr>
            <a:r>
              <a:rPr lang="en-US" sz="1800" dirty="0"/>
              <a:t>Diseases such as the chronic obstructive pulmonary disease (COPD) involves inflammation that leads to obstruction in the airflow from the lungs and it creates difficulties in the normal functioning </a:t>
            </a:r>
            <a:r>
              <a:rPr lang="en-US" sz="1800" dirty="0" smtClean="0"/>
              <a:t>(Newsome et </a:t>
            </a:r>
            <a:r>
              <a:rPr lang="en-US" sz="1800" dirty="0"/>
              <a:t>al., 2018). </a:t>
            </a:r>
            <a:endParaRPr sz="1800" dirty="0">
              <a:solidFill>
                <a:srgbClr val="FFFFFF"/>
              </a:solidFill>
              <a:latin typeface="Calibri"/>
              <a:ea typeface="Calibri"/>
              <a:cs typeface="Calibri"/>
              <a:sym typeface="Calibri"/>
            </a:endParaRPr>
          </a:p>
        </p:txBody>
      </p:sp>
      <p:sp>
        <p:nvSpPr>
          <p:cNvPr id="130" name="Google Shape;130;p14"/>
          <p:cNvSpPr txBox="1"/>
          <p:nvPr/>
        </p:nvSpPr>
        <p:spPr>
          <a:xfrm>
            <a:off x="1147502" y="2168716"/>
            <a:ext cx="2543164" cy="21436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13330"/>
              <a:buFont typeface="Calibri"/>
              <a:buNone/>
            </a:pPr>
            <a:r>
              <a:rPr lang="en-US" sz="3600" b="1" dirty="0" smtClean="0">
                <a:solidFill>
                  <a:srgbClr val="FFFFFF"/>
                </a:solidFill>
                <a:latin typeface="Calibri"/>
                <a:ea typeface="Calibri"/>
                <a:cs typeface="Calibri"/>
                <a:sym typeface="Calibri"/>
              </a:rPr>
              <a:t>What’s Lung Disease?</a:t>
            </a:r>
            <a:endParaRPr sz="3600" b="1" dirty="0">
              <a:solidFill>
                <a:srgbClr val="FFFFFF"/>
              </a:solidFill>
              <a:latin typeface="Calibri"/>
              <a:ea typeface="Calibri"/>
              <a:cs typeface="Calibri"/>
              <a:sym typeface="Calibri"/>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7"/>
          <p:cNvSpPr/>
          <p:nvPr/>
        </p:nvSpPr>
        <p:spPr>
          <a:xfrm>
            <a:off x="-6998" y="-9462"/>
            <a:ext cx="7037143" cy="706889"/>
          </a:xfrm>
          <a:custGeom>
            <a:avLst/>
            <a:gdLst/>
            <a:ahLst/>
            <a:cxnLst/>
            <a:rect l="l" t="t" r="r" b="b"/>
            <a:pathLst>
              <a:path w="9265" h="906" extrusionOk="0">
                <a:moveTo>
                  <a:pt x="0" y="906"/>
                </a:moveTo>
                <a:lnTo>
                  <a:pt x="9265" y="906"/>
                </a:lnTo>
                <a:lnTo>
                  <a:pt x="8652" y="0"/>
                </a:lnTo>
                <a:lnTo>
                  <a:pt x="0" y="0"/>
                </a:lnTo>
                <a:lnTo>
                  <a:pt x="0" y="906"/>
                </a:lnTo>
                <a:close/>
              </a:path>
            </a:pathLst>
          </a:cu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cxnSp>
        <p:nvCxnSpPr>
          <p:cNvPr id="210" name="Google Shape;210;p17"/>
          <p:cNvCxnSpPr/>
          <p:nvPr/>
        </p:nvCxnSpPr>
        <p:spPr>
          <a:xfrm>
            <a:off x="-5080" y="701675"/>
            <a:ext cx="11986260" cy="635"/>
          </a:xfrm>
          <a:prstGeom prst="straightConnector1">
            <a:avLst/>
          </a:prstGeom>
          <a:noFill/>
          <a:ln w="9525" cap="flat" cmpd="sng">
            <a:solidFill>
              <a:schemeClr val="lt2"/>
            </a:solidFill>
            <a:prstDash val="solid"/>
            <a:round/>
            <a:headEnd type="none" w="sm" len="sm"/>
            <a:tailEnd type="none" w="sm" len="sm"/>
          </a:ln>
        </p:spPr>
      </p:cxnSp>
      <p:sp>
        <p:nvSpPr>
          <p:cNvPr id="211" name="Google Shape;211;p17"/>
          <p:cNvSpPr/>
          <p:nvPr/>
        </p:nvSpPr>
        <p:spPr>
          <a:xfrm rot="5400000">
            <a:off x="227926" y="87894"/>
            <a:ext cx="480431" cy="480430"/>
          </a:xfrm>
          <a:custGeom>
            <a:avLst/>
            <a:gdLst/>
            <a:ahLst/>
            <a:cxnLst/>
            <a:rect l="l" t="t" r="r" b="b"/>
            <a:pathLst>
              <a:path w="2046" h="2046" extrusionOk="0">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708" y="1652"/>
                </a:moveTo>
                <a:lnTo>
                  <a:pt x="708" y="1023"/>
                </a:lnTo>
                <a:lnTo>
                  <a:pt x="393" y="1023"/>
                </a:lnTo>
                <a:lnTo>
                  <a:pt x="1023" y="393"/>
                </a:lnTo>
                <a:lnTo>
                  <a:pt x="1652" y="1023"/>
                </a:lnTo>
                <a:lnTo>
                  <a:pt x="1338" y="1023"/>
                </a:lnTo>
                <a:lnTo>
                  <a:pt x="1338" y="1652"/>
                </a:lnTo>
                <a:lnTo>
                  <a:pt x="708" y="165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212" name="Google Shape;212;p17"/>
          <p:cNvSpPr txBox="1"/>
          <p:nvPr/>
        </p:nvSpPr>
        <p:spPr>
          <a:xfrm>
            <a:off x="1942887" y="2739042"/>
            <a:ext cx="3803233" cy="15805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8F8F8"/>
              </a:buClr>
              <a:buSzPts val="2400"/>
              <a:buFont typeface="Calibri"/>
              <a:buNone/>
            </a:pPr>
            <a:r>
              <a:rPr lang="en-US" sz="2400" dirty="0">
                <a:solidFill>
                  <a:srgbClr val="F8F8F8"/>
                </a:solidFill>
                <a:latin typeface="Calibri"/>
                <a:ea typeface="Calibri"/>
                <a:cs typeface="Calibri"/>
                <a:sym typeface="Calibri"/>
              </a:rPr>
              <a:t>这里输入简要文字说明这里输入简要文字说明这里输入简要文字说明这里输入简要文字说明</a:t>
            </a:r>
            <a:endParaRPr dirty="0"/>
          </a:p>
        </p:txBody>
      </p:sp>
      <p:sp>
        <p:nvSpPr>
          <p:cNvPr id="213" name="Google Shape;213;p17"/>
          <p:cNvSpPr/>
          <p:nvPr/>
        </p:nvSpPr>
        <p:spPr>
          <a:xfrm>
            <a:off x="6105913" y="1570771"/>
            <a:ext cx="4908010" cy="3680480"/>
          </a:xfrm>
          <a:custGeom>
            <a:avLst/>
            <a:gdLst/>
            <a:ahLst/>
            <a:cxnLst/>
            <a:rect l="l" t="t" r="r" b="b"/>
            <a:pathLst>
              <a:path w="4118" h="3086" extrusionOk="0">
                <a:moveTo>
                  <a:pt x="0" y="0"/>
                </a:moveTo>
                <a:lnTo>
                  <a:pt x="2575" y="0"/>
                </a:lnTo>
                <a:cubicBezTo>
                  <a:pt x="3423" y="0"/>
                  <a:pt x="4118" y="694"/>
                  <a:pt x="4118" y="1543"/>
                </a:cubicBezTo>
                <a:cubicBezTo>
                  <a:pt x="4118" y="2391"/>
                  <a:pt x="3423" y="3086"/>
                  <a:pt x="2575" y="3086"/>
                </a:cubicBezTo>
                <a:lnTo>
                  <a:pt x="0" y="3086"/>
                </a:lnTo>
                <a:lnTo>
                  <a:pt x="0" y="0"/>
                </a:lnTo>
                <a:close/>
              </a:path>
            </a:pathLst>
          </a:custGeom>
          <a:solidFill>
            <a:srgbClr val="FFCCFF"/>
          </a:solidFill>
          <a:ln w="9525" cap="flat" cmpd="sng">
            <a:solidFill>
              <a:srgbClr val="FFFFFF"/>
            </a:solidFill>
            <a:prstDash val="solid"/>
            <a:round/>
            <a:headEnd type="none" w="sm" len="sm"/>
            <a:tailEnd type="none" w="sm" len="sm"/>
          </a:ln>
          <a:effectLst>
            <a:outerShdw dist="38100" dir="3899967" algn="ctr" rotWithShape="0">
              <a:srgbClr val="000000">
                <a:alpha val="37647"/>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p:txBody>
      </p:sp>
      <p:sp>
        <p:nvSpPr>
          <p:cNvPr id="214" name="Google Shape;214;p17"/>
          <p:cNvSpPr/>
          <p:nvPr/>
        </p:nvSpPr>
        <p:spPr>
          <a:xfrm>
            <a:off x="1030704" y="1570771"/>
            <a:ext cx="4908010" cy="3680480"/>
          </a:xfrm>
          <a:custGeom>
            <a:avLst/>
            <a:gdLst/>
            <a:ahLst/>
            <a:cxnLst/>
            <a:rect l="l" t="t" r="r" b="b"/>
            <a:pathLst>
              <a:path w="4118" h="3086" extrusionOk="0">
                <a:moveTo>
                  <a:pt x="1543" y="0"/>
                </a:moveTo>
                <a:lnTo>
                  <a:pt x="4118" y="0"/>
                </a:lnTo>
                <a:lnTo>
                  <a:pt x="4118" y="3086"/>
                </a:lnTo>
                <a:lnTo>
                  <a:pt x="1543" y="3086"/>
                </a:lnTo>
                <a:cubicBezTo>
                  <a:pt x="694" y="3086"/>
                  <a:pt x="0" y="2391"/>
                  <a:pt x="0" y="1543"/>
                </a:cubicBezTo>
                <a:cubicBezTo>
                  <a:pt x="0" y="694"/>
                  <a:pt x="694" y="0"/>
                  <a:pt x="1543" y="0"/>
                </a:cubicBezTo>
                <a:close/>
              </a:path>
            </a:pathLst>
          </a:custGeom>
          <a:solidFill>
            <a:srgbClr val="FF3399"/>
          </a:solidFill>
          <a:ln w="9525" cap="flat" cmpd="sng">
            <a:solidFill>
              <a:srgbClr val="FFFFFF"/>
            </a:solidFill>
            <a:prstDash val="solid"/>
            <a:round/>
            <a:headEnd type="none" w="sm" len="sm"/>
            <a:tailEnd type="none" w="sm" len="sm"/>
          </a:ln>
          <a:effectLst>
            <a:outerShdw dist="38100" dir="3899967" algn="ctr" rotWithShape="0">
              <a:srgbClr val="000000">
                <a:alpha val="37647"/>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p:txBody>
      </p:sp>
      <p:sp>
        <p:nvSpPr>
          <p:cNvPr id="224" name="Google Shape;224;p17"/>
          <p:cNvSpPr txBox="1"/>
          <p:nvPr/>
        </p:nvSpPr>
        <p:spPr>
          <a:xfrm>
            <a:off x="3058249" y="2004640"/>
            <a:ext cx="3047664" cy="584775"/>
          </a:xfrm>
          <a:prstGeom prst="rect">
            <a:avLst/>
          </a:prstGeom>
          <a:noFill/>
          <a:ln>
            <a:noFill/>
          </a:ln>
        </p:spPr>
        <p:txBody>
          <a:bodyPr spcFirstLastPara="1" wrap="square" lIns="91425" tIns="45700" rIns="91425" bIns="45700" anchor="t" anchorCtr="0">
            <a:noAutofit/>
          </a:bodyPr>
          <a:lstStyle/>
          <a:p>
            <a:pPr lvl="0">
              <a:buClr>
                <a:srgbClr val="F8F8F8"/>
              </a:buClr>
              <a:buSzPts val="3200"/>
            </a:pPr>
            <a:r>
              <a:rPr lang="en-US" sz="2400" u="sng" dirty="0">
                <a:hlinkClick r:id="rId3"/>
              </a:rPr>
              <a:t>emphysema</a:t>
            </a:r>
            <a:r>
              <a:rPr lang="en-US" sz="2400" dirty="0"/>
              <a:t> </a:t>
            </a:r>
            <a:endParaRPr sz="2800" b="1" dirty="0">
              <a:solidFill>
                <a:srgbClr val="F8F8F8"/>
              </a:solidFill>
              <a:latin typeface="Calibri"/>
              <a:ea typeface="Calibri"/>
              <a:cs typeface="Calibri"/>
              <a:sym typeface="Calibri"/>
            </a:endParaRPr>
          </a:p>
        </p:txBody>
      </p:sp>
      <p:sp>
        <p:nvSpPr>
          <p:cNvPr id="225" name="Google Shape;225;p17"/>
          <p:cNvSpPr txBox="1"/>
          <p:nvPr/>
        </p:nvSpPr>
        <p:spPr>
          <a:xfrm>
            <a:off x="1745673" y="2866042"/>
            <a:ext cx="4127447" cy="1569660"/>
          </a:xfrm>
          <a:prstGeom prst="rect">
            <a:avLst/>
          </a:prstGeom>
          <a:noFill/>
          <a:ln>
            <a:noFill/>
          </a:ln>
        </p:spPr>
        <p:txBody>
          <a:bodyPr spcFirstLastPara="1" wrap="square" lIns="91425" tIns="45700" rIns="91425" bIns="45700" anchor="t" anchorCtr="0">
            <a:noAutofit/>
          </a:bodyPr>
          <a:lstStyle/>
          <a:p>
            <a:pPr lvl="0">
              <a:buClr>
                <a:srgbClr val="F8F8F8"/>
              </a:buClr>
              <a:buSzPts val="2400"/>
            </a:pPr>
            <a:r>
              <a:rPr lang="en-US" sz="1800" dirty="0" smtClean="0">
                <a:solidFill>
                  <a:srgbClr val="F8F8F8"/>
                </a:solidFill>
                <a:latin typeface="Calibri"/>
                <a:ea typeface="Calibri"/>
                <a:cs typeface="Calibri"/>
                <a:sym typeface="Calibri"/>
              </a:rPr>
              <a:t>It involves </a:t>
            </a:r>
            <a:r>
              <a:rPr lang="en-US" sz="1800" dirty="0">
                <a:solidFill>
                  <a:srgbClr val="F8F8F8"/>
                </a:solidFill>
                <a:latin typeface="Calibri"/>
                <a:ea typeface="Calibri"/>
                <a:cs typeface="Calibri"/>
                <a:sym typeface="Calibri"/>
              </a:rPr>
              <a:t>the destruction of the air sacs within the lungs </a:t>
            </a:r>
            <a:r>
              <a:rPr lang="en-US" sz="1800" dirty="0" smtClean="0">
                <a:solidFill>
                  <a:srgbClr val="F8F8F8"/>
                </a:solidFill>
                <a:latin typeface="Calibri"/>
                <a:ea typeface="Calibri"/>
                <a:cs typeface="Calibri"/>
                <a:sym typeface="Calibri"/>
              </a:rPr>
              <a:t>and, therefore, an </a:t>
            </a:r>
            <a:r>
              <a:rPr lang="en-US" sz="1800" dirty="0">
                <a:solidFill>
                  <a:srgbClr val="F8F8F8"/>
                </a:solidFill>
                <a:latin typeface="Calibri"/>
                <a:ea typeface="Calibri"/>
                <a:cs typeface="Calibri"/>
                <a:sym typeface="Calibri"/>
              </a:rPr>
              <a:t>individual experiences difficulty in the outflow of the </a:t>
            </a:r>
            <a:r>
              <a:rPr lang="en-US" sz="1800" dirty="0" smtClean="0">
                <a:solidFill>
                  <a:srgbClr val="F8F8F8"/>
                </a:solidFill>
                <a:latin typeface="Calibri"/>
                <a:ea typeface="Calibri"/>
                <a:cs typeface="Calibri"/>
                <a:sym typeface="Calibri"/>
              </a:rPr>
              <a:t>air (Story, 2020).</a:t>
            </a:r>
            <a:endParaRPr sz="1800" dirty="0">
              <a:solidFill>
                <a:srgbClr val="F8F8F8"/>
              </a:solidFill>
              <a:latin typeface="Calibri"/>
              <a:ea typeface="Calibri"/>
              <a:cs typeface="Calibri"/>
              <a:sym typeface="Calibri"/>
            </a:endParaRPr>
          </a:p>
        </p:txBody>
      </p:sp>
      <p:sp>
        <p:nvSpPr>
          <p:cNvPr id="226" name="Google Shape;226;p17"/>
          <p:cNvSpPr txBox="1"/>
          <p:nvPr/>
        </p:nvSpPr>
        <p:spPr>
          <a:xfrm>
            <a:off x="7224196" y="1978922"/>
            <a:ext cx="3956926" cy="607737"/>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sz="2400" dirty="0">
                <a:hlinkClick r:id="rId4"/>
              </a:rPr>
              <a:t>chronic bronchitis</a:t>
            </a:r>
            <a:r>
              <a:rPr lang="en-US" sz="2400" dirty="0"/>
              <a:t>. </a:t>
            </a:r>
            <a:endParaRPr sz="2400" b="1" dirty="0">
              <a:solidFill>
                <a:schemeClr val="dk1"/>
              </a:solidFill>
              <a:latin typeface="Calibri"/>
              <a:ea typeface="Calibri"/>
              <a:cs typeface="Calibri"/>
              <a:sym typeface="Calibri"/>
            </a:endParaRPr>
          </a:p>
        </p:txBody>
      </p:sp>
      <p:sp>
        <p:nvSpPr>
          <p:cNvPr id="227" name="Google Shape;227;p17"/>
          <p:cNvSpPr txBox="1"/>
          <p:nvPr/>
        </p:nvSpPr>
        <p:spPr>
          <a:xfrm>
            <a:off x="6505919" y="2734810"/>
            <a:ext cx="3803233" cy="1580515"/>
          </a:xfrm>
          <a:prstGeom prst="rect">
            <a:avLst/>
          </a:prstGeom>
          <a:noFill/>
          <a:ln>
            <a:noFill/>
          </a:ln>
        </p:spPr>
        <p:txBody>
          <a:bodyPr spcFirstLastPara="1" wrap="square" lIns="91425" tIns="45700" rIns="91425" bIns="45700" anchor="t" anchorCtr="0">
            <a:noAutofit/>
          </a:bodyPr>
          <a:lstStyle/>
          <a:p>
            <a:pPr lvl="0">
              <a:buClr>
                <a:schemeClr val="dk1"/>
              </a:buClr>
              <a:buSzPts val="2400"/>
            </a:pPr>
            <a:r>
              <a:rPr lang="en-US" sz="1600" dirty="0" smtClean="0">
                <a:solidFill>
                  <a:schemeClr val="dk1"/>
                </a:solidFill>
                <a:latin typeface="Calibri"/>
                <a:cs typeface="Calibri"/>
                <a:sym typeface="Calibri"/>
              </a:rPr>
              <a:t>It </a:t>
            </a:r>
            <a:r>
              <a:rPr lang="en-US" sz="1600" dirty="0" smtClean="0"/>
              <a:t>is </a:t>
            </a:r>
            <a:r>
              <a:rPr lang="en-US" sz="1600" dirty="0"/>
              <a:t>manifested in terms of inflammation and contraction in the size of the bronchial tubes and it is associated with a build-up of mucus that impair normal breathing </a:t>
            </a:r>
            <a:r>
              <a:rPr lang="en-US" sz="1600" dirty="0" smtClean="0"/>
              <a:t>(</a:t>
            </a:r>
            <a:r>
              <a:rPr lang="en-US" sz="1600" dirty="0" err="1"/>
              <a:t>Biener</a:t>
            </a:r>
            <a:r>
              <a:rPr lang="en-US" sz="1600" dirty="0"/>
              <a:t> et al., </a:t>
            </a:r>
            <a:r>
              <a:rPr lang="en-US" sz="1600" dirty="0" smtClean="0"/>
              <a:t>2019). </a:t>
            </a:r>
            <a:endParaRPr sz="1600" dirty="0">
              <a:solidFill>
                <a:schemeClr val="dk1"/>
              </a:solidFill>
              <a:latin typeface="Calibri"/>
              <a:ea typeface="Calibri"/>
              <a:cs typeface="Calibri"/>
              <a:sym typeface="Calibri"/>
            </a:endParaRPr>
          </a:p>
        </p:txBody>
      </p:sp>
      <p:sp>
        <p:nvSpPr>
          <p:cNvPr id="231" name="Google Shape;231;p17"/>
          <p:cNvSpPr/>
          <p:nvPr/>
        </p:nvSpPr>
        <p:spPr>
          <a:xfrm>
            <a:off x="6658302" y="1843791"/>
            <a:ext cx="467733" cy="855039"/>
          </a:xfrm>
          <a:custGeom>
            <a:avLst/>
            <a:gdLst/>
            <a:ahLst/>
            <a:cxnLst/>
            <a:rect l="l" t="t" r="r" b="b"/>
            <a:pathLst>
              <a:path w="166" h="304" extrusionOk="0">
                <a:moveTo>
                  <a:pt x="0" y="0"/>
                </a:moveTo>
                <a:lnTo>
                  <a:pt x="0" y="8"/>
                </a:lnTo>
                <a:lnTo>
                  <a:pt x="0" y="150"/>
                </a:lnTo>
                <a:lnTo>
                  <a:pt x="0" y="166"/>
                </a:lnTo>
                <a:lnTo>
                  <a:pt x="6" y="182"/>
                </a:lnTo>
                <a:lnTo>
                  <a:pt x="12" y="194"/>
                </a:lnTo>
                <a:lnTo>
                  <a:pt x="22" y="206"/>
                </a:lnTo>
                <a:lnTo>
                  <a:pt x="34" y="216"/>
                </a:lnTo>
                <a:lnTo>
                  <a:pt x="46" y="224"/>
                </a:lnTo>
                <a:lnTo>
                  <a:pt x="60" y="230"/>
                </a:lnTo>
                <a:lnTo>
                  <a:pt x="76" y="234"/>
                </a:lnTo>
                <a:lnTo>
                  <a:pt x="76" y="254"/>
                </a:lnTo>
                <a:lnTo>
                  <a:pt x="72" y="256"/>
                </a:lnTo>
                <a:lnTo>
                  <a:pt x="68" y="260"/>
                </a:lnTo>
                <a:lnTo>
                  <a:pt x="66" y="264"/>
                </a:lnTo>
                <a:lnTo>
                  <a:pt x="64" y="270"/>
                </a:lnTo>
                <a:lnTo>
                  <a:pt x="66" y="276"/>
                </a:lnTo>
                <a:lnTo>
                  <a:pt x="68" y="282"/>
                </a:lnTo>
                <a:lnTo>
                  <a:pt x="72" y="286"/>
                </a:lnTo>
                <a:lnTo>
                  <a:pt x="76" y="288"/>
                </a:lnTo>
                <a:lnTo>
                  <a:pt x="76" y="304"/>
                </a:lnTo>
                <a:lnTo>
                  <a:pt x="88" y="304"/>
                </a:lnTo>
                <a:lnTo>
                  <a:pt x="88" y="288"/>
                </a:lnTo>
                <a:lnTo>
                  <a:pt x="94" y="286"/>
                </a:lnTo>
                <a:lnTo>
                  <a:pt x="98" y="282"/>
                </a:lnTo>
                <a:lnTo>
                  <a:pt x="100" y="276"/>
                </a:lnTo>
                <a:lnTo>
                  <a:pt x="102" y="270"/>
                </a:lnTo>
                <a:lnTo>
                  <a:pt x="100" y="264"/>
                </a:lnTo>
                <a:lnTo>
                  <a:pt x="98" y="260"/>
                </a:lnTo>
                <a:lnTo>
                  <a:pt x="94" y="256"/>
                </a:lnTo>
                <a:lnTo>
                  <a:pt x="88" y="254"/>
                </a:lnTo>
                <a:lnTo>
                  <a:pt x="88" y="234"/>
                </a:lnTo>
                <a:lnTo>
                  <a:pt x="104" y="230"/>
                </a:lnTo>
                <a:lnTo>
                  <a:pt x="120" y="224"/>
                </a:lnTo>
                <a:lnTo>
                  <a:pt x="132" y="216"/>
                </a:lnTo>
                <a:lnTo>
                  <a:pt x="144" y="206"/>
                </a:lnTo>
                <a:lnTo>
                  <a:pt x="154" y="194"/>
                </a:lnTo>
                <a:lnTo>
                  <a:pt x="160" y="180"/>
                </a:lnTo>
                <a:lnTo>
                  <a:pt x="164" y="166"/>
                </a:lnTo>
                <a:lnTo>
                  <a:pt x="166" y="150"/>
                </a:lnTo>
                <a:lnTo>
                  <a:pt x="166" y="0"/>
                </a:lnTo>
                <a:lnTo>
                  <a:pt x="0" y="0"/>
                </a:lnTo>
                <a:close/>
                <a:moveTo>
                  <a:pt x="148" y="150"/>
                </a:moveTo>
                <a:lnTo>
                  <a:pt x="148" y="150"/>
                </a:lnTo>
                <a:lnTo>
                  <a:pt x="146" y="162"/>
                </a:lnTo>
                <a:lnTo>
                  <a:pt x="142" y="176"/>
                </a:lnTo>
                <a:lnTo>
                  <a:pt x="136" y="186"/>
                </a:lnTo>
                <a:lnTo>
                  <a:pt x="128" y="196"/>
                </a:lnTo>
                <a:lnTo>
                  <a:pt x="120" y="204"/>
                </a:lnTo>
                <a:lnTo>
                  <a:pt x="108" y="210"/>
                </a:lnTo>
                <a:lnTo>
                  <a:pt x="96" y="214"/>
                </a:lnTo>
                <a:lnTo>
                  <a:pt x="82" y="214"/>
                </a:lnTo>
                <a:lnTo>
                  <a:pt x="70" y="214"/>
                </a:lnTo>
                <a:lnTo>
                  <a:pt x="58" y="210"/>
                </a:lnTo>
                <a:lnTo>
                  <a:pt x="46" y="204"/>
                </a:lnTo>
                <a:lnTo>
                  <a:pt x="38" y="196"/>
                </a:lnTo>
                <a:lnTo>
                  <a:pt x="30" y="186"/>
                </a:lnTo>
                <a:lnTo>
                  <a:pt x="24" y="176"/>
                </a:lnTo>
                <a:lnTo>
                  <a:pt x="20" y="164"/>
                </a:lnTo>
                <a:lnTo>
                  <a:pt x="18" y="150"/>
                </a:lnTo>
                <a:lnTo>
                  <a:pt x="18" y="18"/>
                </a:lnTo>
                <a:lnTo>
                  <a:pt x="148" y="18"/>
                </a:lnTo>
                <a:lnTo>
                  <a:pt x="148" y="150"/>
                </a:lnTo>
                <a:close/>
                <a:moveTo>
                  <a:pt x="86" y="52"/>
                </a:moveTo>
                <a:lnTo>
                  <a:pt x="44" y="52"/>
                </a:lnTo>
                <a:lnTo>
                  <a:pt x="44" y="66"/>
                </a:lnTo>
                <a:lnTo>
                  <a:pt x="86" y="66"/>
                </a:lnTo>
                <a:lnTo>
                  <a:pt x="86" y="52"/>
                </a:lnTo>
                <a:close/>
                <a:moveTo>
                  <a:pt x="86" y="82"/>
                </a:moveTo>
                <a:lnTo>
                  <a:pt x="44" y="82"/>
                </a:lnTo>
                <a:lnTo>
                  <a:pt x="44" y="96"/>
                </a:lnTo>
                <a:lnTo>
                  <a:pt x="86" y="96"/>
                </a:lnTo>
                <a:lnTo>
                  <a:pt x="86" y="82"/>
                </a:lnTo>
                <a:close/>
                <a:moveTo>
                  <a:pt x="82" y="200"/>
                </a:moveTo>
                <a:lnTo>
                  <a:pt x="82" y="200"/>
                </a:lnTo>
                <a:lnTo>
                  <a:pt x="94" y="200"/>
                </a:lnTo>
                <a:lnTo>
                  <a:pt x="104" y="196"/>
                </a:lnTo>
                <a:lnTo>
                  <a:pt x="112" y="192"/>
                </a:lnTo>
                <a:lnTo>
                  <a:pt x="120" y="186"/>
                </a:lnTo>
                <a:lnTo>
                  <a:pt x="126" y="178"/>
                </a:lnTo>
                <a:lnTo>
                  <a:pt x="132" y="168"/>
                </a:lnTo>
                <a:lnTo>
                  <a:pt x="134" y="158"/>
                </a:lnTo>
                <a:lnTo>
                  <a:pt x="136" y="148"/>
                </a:lnTo>
                <a:lnTo>
                  <a:pt x="136" y="106"/>
                </a:lnTo>
                <a:lnTo>
                  <a:pt x="30" y="106"/>
                </a:lnTo>
                <a:lnTo>
                  <a:pt x="30" y="148"/>
                </a:lnTo>
                <a:lnTo>
                  <a:pt x="32" y="158"/>
                </a:lnTo>
                <a:lnTo>
                  <a:pt x="34" y="168"/>
                </a:lnTo>
                <a:lnTo>
                  <a:pt x="40" y="178"/>
                </a:lnTo>
                <a:lnTo>
                  <a:pt x="46" y="186"/>
                </a:lnTo>
                <a:lnTo>
                  <a:pt x="54" y="192"/>
                </a:lnTo>
                <a:lnTo>
                  <a:pt x="62" y="196"/>
                </a:lnTo>
                <a:lnTo>
                  <a:pt x="72" y="200"/>
                </a:lnTo>
                <a:lnTo>
                  <a:pt x="82" y="200"/>
                </a:lnTo>
                <a:close/>
                <a:moveTo>
                  <a:pt x="44" y="112"/>
                </a:moveTo>
                <a:lnTo>
                  <a:pt x="86" y="112"/>
                </a:lnTo>
                <a:lnTo>
                  <a:pt x="86" y="128"/>
                </a:lnTo>
                <a:lnTo>
                  <a:pt x="44" y="128"/>
                </a:lnTo>
                <a:lnTo>
                  <a:pt x="44" y="112"/>
                </a:lnTo>
                <a:close/>
                <a:moveTo>
                  <a:pt x="44" y="144"/>
                </a:moveTo>
                <a:lnTo>
                  <a:pt x="86" y="144"/>
                </a:lnTo>
                <a:lnTo>
                  <a:pt x="86" y="158"/>
                </a:lnTo>
                <a:lnTo>
                  <a:pt x="44" y="158"/>
                </a:lnTo>
                <a:lnTo>
                  <a:pt x="44" y="144"/>
                </a:lnTo>
                <a:close/>
              </a:path>
            </a:pathLst>
          </a:custGeom>
          <a:solidFill>
            <a:srgbClr val="703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p:txBody>
      </p:sp>
      <p:sp>
        <p:nvSpPr>
          <p:cNvPr id="232" name="Google Shape;232;p17"/>
          <p:cNvSpPr/>
          <p:nvPr/>
        </p:nvSpPr>
        <p:spPr>
          <a:xfrm>
            <a:off x="2349242" y="1807811"/>
            <a:ext cx="541807" cy="778848"/>
          </a:xfrm>
          <a:custGeom>
            <a:avLst/>
            <a:gdLst/>
            <a:ahLst/>
            <a:cxnLst/>
            <a:rect l="l" t="t" r="r" b="b"/>
            <a:pathLst>
              <a:path w="192" h="276" extrusionOk="0">
                <a:moveTo>
                  <a:pt x="160" y="50"/>
                </a:moveTo>
                <a:lnTo>
                  <a:pt x="136" y="50"/>
                </a:lnTo>
                <a:lnTo>
                  <a:pt x="148" y="70"/>
                </a:lnTo>
                <a:lnTo>
                  <a:pt x="160" y="70"/>
                </a:lnTo>
                <a:lnTo>
                  <a:pt x="164" y="72"/>
                </a:lnTo>
                <a:lnTo>
                  <a:pt x="168" y="74"/>
                </a:lnTo>
                <a:lnTo>
                  <a:pt x="170" y="78"/>
                </a:lnTo>
                <a:lnTo>
                  <a:pt x="170" y="82"/>
                </a:lnTo>
                <a:lnTo>
                  <a:pt x="170" y="160"/>
                </a:lnTo>
                <a:lnTo>
                  <a:pt x="162" y="160"/>
                </a:lnTo>
                <a:lnTo>
                  <a:pt x="152" y="162"/>
                </a:lnTo>
                <a:lnTo>
                  <a:pt x="142" y="166"/>
                </a:lnTo>
                <a:lnTo>
                  <a:pt x="134" y="172"/>
                </a:lnTo>
                <a:lnTo>
                  <a:pt x="128" y="180"/>
                </a:lnTo>
                <a:lnTo>
                  <a:pt x="128" y="178"/>
                </a:lnTo>
                <a:lnTo>
                  <a:pt x="124" y="136"/>
                </a:lnTo>
                <a:lnTo>
                  <a:pt x="122" y="126"/>
                </a:lnTo>
                <a:lnTo>
                  <a:pt x="118" y="122"/>
                </a:lnTo>
                <a:lnTo>
                  <a:pt x="116" y="120"/>
                </a:lnTo>
                <a:lnTo>
                  <a:pt x="110" y="118"/>
                </a:lnTo>
                <a:lnTo>
                  <a:pt x="104" y="122"/>
                </a:lnTo>
                <a:lnTo>
                  <a:pt x="100" y="124"/>
                </a:lnTo>
                <a:lnTo>
                  <a:pt x="96" y="132"/>
                </a:lnTo>
                <a:lnTo>
                  <a:pt x="84" y="166"/>
                </a:lnTo>
                <a:lnTo>
                  <a:pt x="82" y="162"/>
                </a:lnTo>
                <a:lnTo>
                  <a:pt x="82" y="156"/>
                </a:lnTo>
                <a:lnTo>
                  <a:pt x="78" y="152"/>
                </a:lnTo>
                <a:lnTo>
                  <a:pt x="74" y="146"/>
                </a:lnTo>
                <a:lnTo>
                  <a:pt x="70" y="146"/>
                </a:lnTo>
                <a:lnTo>
                  <a:pt x="66" y="144"/>
                </a:lnTo>
                <a:lnTo>
                  <a:pt x="62" y="146"/>
                </a:lnTo>
                <a:lnTo>
                  <a:pt x="58" y="148"/>
                </a:lnTo>
                <a:lnTo>
                  <a:pt x="54" y="154"/>
                </a:lnTo>
                <a:lnTo>
                  <a:pt x="52" y="156"/>
                </a:lnTo>
                <a:lnTo>
                  <a:pt x="46" y="160"/>
                </a:lnTo>
                <a:lnTo>
                  <a:pt x="40" y="162"/>
                </a:lnTo>
                <a:lnTo>
                  <a:pt x="32" y="164"/>
                </a:lnTo>
                <a:lnTo>
                  <a:pt x="22" y="164"/>
                </a:lnTo>
                <a:lnTo>
                  <a:pt x="22" y="82"/>
                </a:lnTo>
                <a:lnTo>
                  <a:pt x="22" y="78"/>
                </a:lnTo>
                <a:lnTo>
                  <a:pt x="24" y="74"/>
                </a:lnTo>
                <a:lnTo>
                  <a:pt x="28" y="72"/>
                </a:lnTo>
                <a:lnTo>
                  <a:pt x="32" y="70"/>
                </a:lnTo>
                <a:lnTo>
                  <a:pt x="44" y="70"/>
                </a:lnTo>
                <a:lnTo>
                  <a:pt x="56" y="50"/>
                </a:lnTo>
                <a:lnTo>
                  <a:pt x="32" y="50"/>
                </a:lnTo>
                <a:lnTo>
                  <a:pt x="26" y="50"/>
                </a:lnTo>
                <a:lnTo>
                  <a:pt x="20" y="52"/>
                </a:lnTo>
                <a:lnTo>
                  <a:pt x="10" y="58"/>
                </a:lnTo>
                <a:lnTo>
                  <a:pt x="2" y="70"/>
                </a:lnTo>
                <a:lnTo>
                  <a:pt x="0" y="76"/>
                </a:lnTo>
                <a:lnTo>
                  <a:pt x="0" y="82"/>
                </a:lnTo>
                <a:lnTo>
                  <a:pt x="0" y="244"/>
                </a:lnTo>
                <a:lnTo>
                  <a:pt x="0" y="252"/>
                </a:lnTo>
                <a:lnTo>
                  <a:pt x="2" y="258"/>
                </a:lnTo>
                <a:lnTo>
                  <a:pt x="10" y="268"/>
                </a:lnTo>
                <a:lnTo>
                  <a:pt x="20" y="274"/>
                </a:lnTo>
                <a:lnTo>
                  <a:pt x="26" y="276"/>
                </a:lnTo>
                <a:lnTo>
                  <a:pt x="32" y="276"/>
                </a:lnTo>
                <a:lnTo>
                  <a:pt x="160" y="276"/>
                </a:lnTo>
                <a:lnTo>
                  <a:pt x="166" y="276"/>
                </a:lnTo>
                <a:lnTo>
                  <a:pt x="172" y="274"/>
                </a:lnTo>
                <a:lnTo>
                  <a:pt x="182" y="268"/>
                </a:lnTo>
                <a:lnTo>
                  <a:pt x="190" y="258"/>
                </a:lnTo>
                <a:lnTo>
                  <a:pt x="192" y="252"/>
                </a:lnTo>
                <a:lnTo>
                  <a:pt x="192" y="244"/>
                </a:lnTo>
                <a:lnTo>
                  <a:pt x="192" y="82"/>
                </a:lnTo>
                <a:lnTo>
                  <a:pt x="192" y="76"/>
                </a:lnTo>
                <a:lnTo>
                  <a:pt x="190" y="70"/>
                </a:lnTo>
                <a:lnTo>
                  <a:pt x="182" y="58"/>
                </a:lnTo>
                <a:lnTo>
                  <a:pt x="172" y="52"/>
                </a:lnTo>
                <a:lnTo>
                  <a:pt x="166" y="50"/>
                </a:lnTo>
                <a:lnTo>
                  <a:pt x="160" y="50"/>
                </a:lnTo>
                <a:close/>
                <a:moveTo>
                  <a:pt x="170" y="244"/>
                </a:moveTo>
                <a:lnTo>
                  <a:pt x="170" y="244"/>
                </a:lnTo>
                <a:lnTo>
                  <a:pt x="170" y="248"/>
                </a:lnTo>
                <a:lnTo>
                  <a:pt x="168" y="252"/>
                </a:lnTo>
                <a:lnTo>
                  <a:pt x="164" y="254"/>
                </a:lnTo>
                <a:lnTo>
                  <a:pt x="160" y="256"/>
                </a:lnTo>
                <a:lnTo>
                  <a:pt x="32" y="256"/>
                </a:lnTo>
                <a:lnTo>
                  <a:pt x="28" y="254"/>
                </a:lnTo>
                <a:lnTo>
                  <a:pt x="24" y="252"/>
                </a:lnTo>
                <a:lnTo>
                  <a:pt x="22" y="248"/>
                </a:lnTo>
                <a:lnTo>
                  <a:pt x="22" y="244"/>
                </a:lnTo>
                <a:lnTo>
                  <a:pt x="22" y="182"/>
                </a:lnTo>
                <a:lnTo>
                  <a:pt x="32" y="182"/>
                </a:lnTo>
                <a:lnTo>
                  <a:pt x="44" y="180"/>
                </a:lnTo>
                <a:lnTo>
                  <a:pt x="54" y="176"/>
                </a:lnTo>
                <a:lnTo>
                  <a:pt x="60" y="172"/>
                </a:lnTo>
                <a:lnTo>
                  <a:pt x="66" y="168"/>
                </a:lnTo>
                <a:lnTo>
                  <a:pt x="68" y="178"/>
                </a:lnTo>
                <a:lnTo>
                  <a:pt x="72" y="188"/>
                </a:lnTo>
                <a:lnTo>
                  <a:pt x="76" y="192"/>
                </a:lnTo>
                <a:lnTo>
                  <a:pt x="82" y="194"/>
                </a:lnTo>
                <a:lnTo>
                  <a:pt x="90" y="192"/>
                </a:lnTo>
                <a:lnTo>
                  <a:pt x="94" y="188"/>
                </a:lnTo>
                <a:lnTo>
                  <a:pt x="98" y="180"/>
                </a:lnTo>
                <a:lnTo>
                  <a:pt x="108" y="154"/>
                </a:lnTo>
                <a:lnTo>
                  <a:pt x="110" y="184"/>
                </a:lnTo>
                <a:lnTo>
                  <a:pt x="114" y="214"/>
                </a:lnTo>
                <a:lnTo>
                  <a:pt x="116" y="224"/>
                </a:lnTo>
                <a:lnTo>
                  <a:pt x="116" y="228"/>
                </a:lnTo>
                <a:lnTo>
                  <a:pt x="116" y="230"/>
                </a:lnTo>
                <a:lnTo>
                  <a:pt x="118" y="232"/>
                </a:lnTo>
                <a:lnTo>
                  <a:pt x="120" y="234"/>
                </a:lnTo>
                <a:lnTo>
                  <a:pt x="122" y="234"/>
                </a:lnTo>
                <a:lnTo>
                  <a:pt x="126" y="236"/>
                </a:lnTo>
                <a:lnTo>
                  <a:pt x="130" y="234"/>
                </a:lnTo>
                <a:lnTo>
                  <a:pt x="132" y="232"/>
                </a:lnTo>
                <a:lnTo>
                  <a:pt x="134" y="228"/>
                </a:lnTo>
                <a:lnTo>
                  <a:pt x="134" y="226"/>
                </a:lnTo>
                <a:lnTo>
                  <a:pt x="138" y="208"/>
                </a:lnTo>
                <a:lnTo>
                  <a:pt x="142" y="194"/>
                </a:lnTo>
                <a:lnTo>
                  <a:pt x="144" y="188"/>
                </a:lnTo>
                <a:lnTo>
                  <a:pt x="150" y="182"/>
                </a:lnTo>
                <a:lnTo>
                  <a:pt x="156" y="180"/>
                </a:lnTo>
                <a:lnTo>
                  <a:pt x="162" y="178"/>
                </a:lnTo>
                <a:lnTo>
                  <a:pt x="170" y="178"/>
                </a:lnTo>
                <a:lnTo>
                  <a:pt x="170" y="244"/>
                </a:lnTo>
                <a:close/>
                <a:moveTo>
                  <a:pt x="68" y="48"/>
                </a:moveTo>
                <a:lnTo>
                  <a:pt x="42" y="90"/>
                </a:lnTo>
                <a:lnTo>
                  <a:pt x="150" y="90"/>
                </a:lnTo>
                <a:lnTo>
                  <a:pt x="124" y="48"/>
                </a:lnTo>
                <a:lnTo>
                  <a:pt x="126" y="40"/>
                </a:lnTo>
                <a:lnTo>
                  <a:pt x="128" y="32"/>
                </a:lnTo>
                <a:lnTo>
                  <a:pt x="128" y="26"/>
                </a:lnTo>
                <a:lnTo>
                  <a:pt x="126" y="20"/>
                </a:lnTo>
                <a:lnTo>
                  <a:pt x="118" y="10"/>
                </a:lnTo>
                <a:lnTo>
                  <a:pt x="108" y="2"/>
                </a:lnTo>
                <a:lnTo>
                  <a:pt x="102" y="0"/>
                </a:lnTo>
                <a:lnTo>
                  <a:pt x="96" y="0"/>
                </a:lnTo>
                <a:lnTo>
                  <a:pt x="90" y="0"/>
                </a:lnTo>
                <a:lnTo>
                  <a:pt x="84" y="2"/>
                </a:lnTo>
                <a:lnTo>
                  <a:pt x="74" y="10"/>
                </a:lnTo>
                <a:lnTo>
                  <a:pt x="66" y="20"/>
                </a:lnTo>
                <a:lnTo>
                  <a:pt x="64" y="26"/>
                </a:lnTo>
                <a:lnTo>
                  <a:pt x="64" y="32"/>
                </a:lnTo>
                <a:lnTo>
                  <a:pt x="66" y="40"/>
                </a:lnTo>
                <a:lnTo>
                  <a:pt x="68" y="48"/>
                </a:lnTo>
                <a:close/>
                <a:moveTo>
                  <a:pt x="96" y="18"/>
                </a:moveTo>
                <a:lnTo>
                  <a:pt x="96" y="18"/>
                </a:lnTo>
                <a:lnTo>
                  <a:pt x="102" y="18"/>
                </a:lnTo>
                <a:lnTo>
                  <a:pt x="106" y="22"/>
                </a:lnTo>
                <a:lnTo>
                  <a:pt x="110" y="26"/>
                </a:lnTo>
                <a:lnTo>
                  <a:pt x="110" y="32"/>
                </a:lnTo>
                <a:lnTo>
                  <a:pt x="110" y="38"/>
                </a:lnTo>
                <a:lnTo>
                  <a:pt x="106" y="42"/>
                </a:lnTo>
                <a:lnTo>
                  <a:pt x="102" y="46"/>
                </a:lnTo>
                <a:lnTo>
                  <a:pt x="96" y="46"/>
                </a:lnTo>
                <a:lnTo>
                  <a:pt x="90" y="46"/>
                </a:lnTo>
                <a:lnTo>
                  <a:pt x="86" y="42"/>
                </a:lnTo>
                <a:lnTo>
                  <a:pt x="82" y="38"/>
                </a:lnTo>
                <a:lnTo>
                  <a:pt x="82" y="32"/>
                </a:lnTo>
                <a:lnTo>
                  <a:pt x="82" y="26"/>
                </a:lnTo>
                <a:lnTo>
                  <a:pt x="86" y="22"/>
                </a:lnTo>
                <a:lnTo>
                  <a:pt x="90" y="18"/>
                </a:lnTo>
                <a:lnTo>
                  <a:pt x="96" y="18"/>
                </a:ln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p:txBody>
      </p:sp>
      <p:sp>
        <p:nvSpPr>
          <p:cNvPr id="26" name="Google Shape;119;p13"/>
          <p:cNvSpPr txBox="1"/>
          <p:nvPr/>
        </p:nvSpPr>
        <p:spPr>
          <a:xfrm>
            <a:off x="885223" y="21864"/>
            <a:ext cx="522069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4800"/>
              <a:buFont typeface="Calibri"/>
              <a:buNone/>
            </a:pPr>
            <a:r>
              <a:rPr lang="en-US" sz="2400" b="1" dirty="0" smtClean="0"/>
              <a:t>COPD Could be in the form of….</a:t>
            </a:r>
            <a:endParaRPr sz="2400" b="1" dirty="0"/>
          </a:p>
        </p:txBody>
      </p:sp>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3"/>
          <p:cNvSpPr txBox="1"/>
          <p:nvPr/>
        </p:nvSpPr>
        <p:spPr>
          <a:xfrm>
            <a:off x="6717562" y="1226668"/>
            <a:ext cx="4992669" cy="619760"/>
          </a:xfrm>
          <a:prstGeom prst="rect">
            <a:avLst/>
          </a:prstGeom>
          <a:noFill/>
          <a:ln>
            <a:noFill/>
          </a:ln>
        </p:spPr>
        <p:txBody>
          <a:bodyPr spcFirstLastPara="1" wrap="square" lIns="91425" tIns="45700" rIns="91425" bIns="45700" anchor="t" anchorCtr="0">
            <a:noAutofit/>
          </a:bodyPr>
          <a:lstStyle/>
          <a:p>
            <a:pPr lvl="0">
              <a:buClr>
                <a:schemeClr val="dk1"/>
              </a:buClr>
              <a:buSzPts val="3465"/>
            </a:pPr>
            <a:r>
              <a:rPr lang="en-US" sz="3465" b="1" dirty="0" smtClean="0">
                <a:solidFill>
                  <a:schemeClr val="dk1"/>
                </a:solidFill>
                <a:latin typeface="Calibri"/>
                <a:ea typeface="Calibri"/>
                <a:cs typeface="Calibri"/>
                <a:sym typeface="Calibri"/>
              </a:rPr>
              <a:t>Difficulty </a:t>
            </a:r>
            <a:r>
              <a:rPr lang="en-US" sz="3465" b="1" dirty="0">
                <a:solidFill>
                  <a:schemeClr val="dk1"/>
                </a:solidFill>
                <a:latin typeface="Calibri"/>
                <a:ea typeface="Calibri"/>
                <a:cs typeface="Calibri"/>
                <a:sym typeface="Calibri"/>
              </a:rPr>
              <a:t>in breathing </a:t>
            </a:r>
            <a:endParaRPr sz="3465" b="1" dirty="0">
              <a:solidFill>
                <a:schemeClr val="dk1"/>
              </a:solidFill>
              <a:latin typeface="Calibri"/>
              <a:ea typeface="Calibri"/>
              <a:cs typeface="Calibri"/>
              <a:sym typeface="Calibri"/>
            </a:endParaRPr>
          </a:p>
        </p:txBody>
      </p:sp>
      <p:sp>
        <p:nvSpPr>
          <p:cNvPr id="98" name="Google Shape;98;p13"/>
          <p:cNvSpPr/>
          <p:nvPr/>
        </p:nvSpPr>
        <p:spPr>
          <a:xfrm>
            <a:off x="5864640" y="1199155"/>
            <a:ext cx="768265" cy="768265"/>
          </a:xfrm>
          <a:prstGeom prst="roundRect">
            <a:avLst>
              <a:gd name="adj" fmla="val 16667"/>
            </a:avLst>
          </a:prstGeom>
          <a:solidFill>
            <a:srgbClr val="00B0F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Calibri"/>
              <a:buNone/>
            </a:pPr>
            <a:endParaRPr sz="2400" dirty="0">
              <a:solidFill>
                <a:schemeClr val="dk1"/>
              </a:solidFill>
              <a:latin typeface="Calibri"/>
              <a:ea typeface="Calibri"/>
              <a:cs typeface="Calibri"/>
              <a:sym typeface="Calibri"/>
            </a:endParaRPr>
          </a:p>
        </p:txBody>
      </p:sp>
      <p:sp>
        <p:nvSpPr>
          <p:cNvPr id="99" name="Google Shape;99;p13"/>
          <p:cNvSpPr txBox="1"/>
          <p:nvPr/>
        </p:nvSpPr>
        <p:spPr>
          <a:xfrm>
            <a:off x="5989509" y="1254182"/>
            <a:ext cx="426720" cy="667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734"/>
              <a:buFont typeface="Calibri"/>
              <a:buNone/>
            </a:pPr>
            <a:r>
              <a:rPr lang="en-US" sz="3734" b="1" dirty="0">
                <a:solidFill>
                  <a:srgbClr val="FFFFFF"/>
                </a:solidFill>
                <a:latin typeface="Calibri"/>
                <a:ea typeface="Calibri"/>
                <a:cs typeface="Calibri"/>
                <a:sym typeface="Calibri"/>
              </a:rPr>
              <a:t>1</a:t>
            </a:r>
            <a:endParaRPr sz="3734" b="1" dirty="0">
              <a:solidFill>
                <a:srgbClr val="FFFFFF"/>
              </a:solidFill>
              <a:latin typeface="Calibri"/>
              <a:ea typeface="Calibri"/>
              <a:cs typeface="Calibri"/>
              <a:sym typeface="Calibri"/>
            </a:endParaRPr>
          </a:p>
        </p:txBody>
      </p:sp>
      <p:sp>
        <p:nvSpPr>
          <p:cNvPr id="100" name="Google Shape;100;p13"/>
          <p:cNvSpPr txBox="1"/>
          <p:nvPr/>
        </p:nvSpPr>
        <p:spPr>
          <a:xfrm>
            <a:off x="6717562" y="2386474"/>
            <a:ext cx="4992669" cy="6255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465"/>
              <a:buFont typeface="Calibri"/>
              <a:buNone/>
            </a:pPr>
            <a:r>
              <a:rPr lang="en-US" sz="3465" b="1" dirty="0" smtClean="0">
                <a:solidFill>
                  <a:schemeClr val="dk1"/>
                </a:solidFill>
                <a:latin typeface="Calibri"/>
                <a:ea typeface="Calibri"/>
                <a:cs typeface="Calibri"/>
                <a:sym typeface="Calibri"/>
              </a:rPr>
              <a:t>Persistent Coughs</a:t>
            </a:r>
            <a:endParaRPr sz="3465" b="1" dirty="0">
              <a:solidFill>
                <a:schemeClr val="dk1"/>
              </a:solidFill>
              <a:latin typeface="Calibri"/>
              <a:ea typeface="Calibri"/>
              <a:cs typeface="Calibri"/>
              <a:sym typeface="Calibri"/>
            </a:endParaRPr>
          </a:p>
        </p:txBody>
      </p:sp>
      <p:sp>
        <p:nvSpPr>
          <p:cNvPr id="101" name="Google Shape;101;p13"/>
          <p:cNvSpPr txBox="1"/>
          <p:nvPr/>
        </p:nvSpPr>
        <p:spPr>
          <a:xfrm>
            <a:off x="6717562" y="3544164"/>
            <a:ext cx="4992669" cy="6255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465"/>
              <a:buFont typeface="Calibri"/>
              <a:buNone/>
            </a:pPr>
            <a:r>
              <a:rPr lang="en-US" sz="3465" b="1" dirty="0" smtClean="0">
                <a:solidFill>
                  <a:schemeClr val="dk1"/>
                </a:solidFill>
                <a:latin typeface="Calibri"/>
                <a:ea typeface="Calibri"/>
                <a:cs typeface="Calibri"/>
                <a:sym typeface="Calibri"/>
              </a:rPr>
              <a:t>Shortness of breath</a:t>
            </a:r>
            <a:endParaRPr sz="3465" b="1" dirty="0">
              <a:solidFill>
                <a:schemeClr val="dk1"/>
              </a:solidFill>
              <a:latin typeface="Calibri"/>
              <a:ea typeface="Calibri"/>
              <a:cs typeface="Calibri"/>
              <a:sym typeface="Calibri"/>
            </a:endParaRPr>
          </a:p>
        </p:txBody>
      </p:sp>
      <p:sp>
        <p:nvSpPr>
          <p:cNvPr id="102" name="Google Shape;102;p13"/>
          <p:cNvSpPr txBox="1"/>
          <p:nvPr/>
        </p:nvSpPr>
        <p:spPr>
          <a:xfrm>
            <a:off x="6717562" y="4703970"/>
            <a:ext cx="4992669" cy="6255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465"/>
              <a:buFont typeface="Calibri"/>
              <a:buNone/>
            </a:pPr>
            <a:r>
              <a:rPr lang="en-US" sz="3465" b="1" dirty="0" smtClean="0">
                <a:solidFill>
                  <a:schemeClr val="dk1"/>
                </a:solidFill>
                <a:latin typeface="Calibri"/>
                <a:ea typeface="Calibri"/>
                <a:cs typeface="Calibri"/>
                <a:sym typeface="Calibri"/>
              </a:rPr>
              <a:t>Need to clear throats</a:t>
            </a:r>
            <a:endParaRPr sz="3465" b="1" dirty="0">
              <a:solidFill>
                <a:schemeClr val="dk1"/>
              </a:solidFill>
              <a:latin typeface="Calibri"/>
              <a:ea typeface="Calibri"/>
              <a:cs typeface="Calibri"/>
              <a:sym typeface="Calibri"/>
            </a:endParaRPr>
          </a:p>
        </p:txBody>
      </p:sp>
      <p:sp>
        <p:nvSpPr>
          <p:cNvPr id="103" name="Google Shape;103;p13"/>
          <p:cNvSpPr/>
          <p:nvPr/>
        </p:nvSpPr>
        <p:spPr>
          <a:xfrm>
            <a:off x="5864640" y="2350495"/>
            <a:ext cx="768265" cy="768265"/>
          </a:xfrm>
          <a:prstGeom prst="roundRect">
            <a:avLst>
              <a:gd name="adj" fmla="val 16667"/>
            </a:avLst>
          </a:pr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Calibri"/>
              <a:buNone/>
            </a:pPr>
            <a:endParaRPr sz="2400" dirty="0">
              <a:solidFill>
                <a:schemeClr val="dk1"/>
              </a:solidFill>
              <a:latin typeface="Calibri"/>
              <a:ea typeface="Calibri"/>
              <a:cs typeface="Calibri"/>
              <a:sym typeface="Calibri"/>
            </a:endParaRPr>
          </a:p>
        </p:txBody>
      </p:sp>
      <p:sp>
        <p:nvSpPr>
          <p:cNvPr id="104" name="Google Shape;104;p13"/>
          <p:cNvSpPr txBox="1"/>
          <p:nvPr/>
        </p:nvSpPr>
        <p:spPr>
          <a:xfrm>
            <a:off x="5989509" y="2407638"/>
            <a:ext cx="426720" cy="667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734"/>
              <a:buFont typeface="Calibri"/>
              <a:buNone/>
            </a:pPr>
            <a:r>
              <a:rPr lang="en-US" sz="3734" b="1" dirty="0">
                <a:solidFill>
                  <a:srgbClr val="FFFFFF"/>
                </a:solidFill>
                <a:latin typeface="Calibri"/>
                <a:ea typeface="Calibri"/>
                <a:cs typeface="Calibri"/>
                <a:sym typeface="Calibri"/>
              </a:rPr>
              <a:t>2</a:t>
            </a:r>
            <a:endParaRPr sz="3734" b="1" dirty="0">
              <a:solidFill>
                <a:srgbClr val="FFFFFF"/>
              </a:solidFill>
              <a:latin typeface="Calibri"/>
              <a:ea typeface="Calibri"/>
              <a:cs typeface="Calibri"/>
              <a:sym typeface="Calibri"/>
            </a:endParaRPr>
          </a:p>
        </p:txBody>
      </p:sp>
      <p:sp>
        <p:nvSpPr>
          <p:cNvPr id="105" name="Google Shape;105;p13"/>
          <p:cNvSpPr/>
          <p:nvPr/>
        </p:nvSpPr>
        <p:spPr>
          <a:xfrm>
            <a:off x="5864640" y="3501835"/>
            <a:ext cx="768265" cy="768265"/>
          </a:xfrm>
          <a:prstGeom prst="roundRect">
            <a:avLst>
              <a:gd name="adj" fmla="val 16667"/>
            </a:avLst>
          </a:prstGeom>
          <a:solidFill>
            <a:srgbClr val="00B0F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Calibri"/>
              <a:buNone/>
            </a:pPr>
            <a:endParaRPr sz="2400" dirty="0">
              <a:solidFill>
                <a:schemeClr val="dk1"/>
              </a:solidFill>
              <a:latin typeface="Calibri"/>
              <a:ea typeface="Calibri"/>
              <a:cs typeface="Calibri"/>
              <a:sym typeface="Calibri"/>
            </a:endParaRPr>
          </a:p>
        </p:txBody>
      </p:sp>
      <p:sp>
        <p:nvSpPr>
          <p:cNvPr id="106" name="Google Shape;106;p13"/>
          <p:cNvSpPr txBox="1"/>
          <p:nvPr/>
        </p:nvSpPr>
        <p:spPr>
          <a:xfrm>
            <a:off x="5989509" y="3558978"/>
            <a:ext cx="426720" cy="667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734"/>
              <a:buFont typeface="Calibri"/>
              <a:buNone/>
            </a:pPr>
            <a:r>
              <a:rPr lang="en-US" sz="3734" b="1" dirty="0">
                <a:solidFill>
                  <a:srgbClr val="FFFFFF"/>
                </a:solidFill>
                <a:latin typeface="Calibri"/>
                <a:ea typeface="Calibri"/>
                <a:cs typeface="Calibri"/>
                <a:sym typeface="Calibri"/>
              </a:rPr>
              <a:t>3</a:t>
            </a:r>
            <a:endParaRPr sz="3734" b="1" dirty="0">
              <a:solidFill>
                <a:srgbClr val="FFFFFF"/>
              </a:solidFill>
              <a:latin typeface="Calibri"/>
              <a:ea typeface="Calibri"/>
              <a:cs typeface="Calibri"/>
              <a:sym typeface="Calibri"/>
            </a:endParaRPr>
          </a:p>
        </p:txBody>
      </p:sp>
      <p:sp>
        <p:nvSpPr>
          <p:cNvPr id="107" name="Google Shape;107;p13"/>
          <p:cNvSpPr/>
          <p:nvPr/>
        </p:nvSpPr>
        <p:spPr>
          <a:xfrm>
            <a:off x="5864640" y="4655291"/>
            <a:ext cx="768265" cy="768266"/>
          </a:xfrm>
          <a:prstGeom prst="roundRect">
            <a:avLst>
              <a:gd name="adj" fmla="val 16667"/>
            </a:avLst>
          </a:pr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Calibri"/>
              <a:buNone/>
            </a:pPr>
            <a:endParaRPr sz="2400" dirty="0">
              <a:solidFill>
                <a:schemeClr val="dk1"/>
              </a:solidFill>
              <a:latin typeface="Calibri"/>
              <a:ea typeface="Calibri"/>
              <a:cs typeface="Calibri"/>
              <a:sym typeface="Calibri"/>
            </a:endParaRPr>
          </a:p>
        </p:txBody>
      </p:sp>
      <p:sp>
        <p:nvSpPr>
          <p:cNvPr id="108" name="Google Shape;108;p13"/>
          <p:cNvSpPr txBox="1"/>
          <p:nvPr/>
        </p:nvSpPr>
        <p:spPr>
          <a:xfrm>
            <a:off x="5989509" y="4710318"/>
            <a:ext cx="426720" cy="667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734"/>
              <a:buFont typeface="Calibri"/>
              <a:buNone/>
            </a:pPr>
            <a:r>
              <a:rPr lang="en-US" sz="3734" b="1" dirty="0">
                <a:solidFill>
                  <a:srgbClr val="FFFFFF"/>
                </a:solidFill>
                <a:latin typeface="Calibri"/>
                <a:ea typeface="Calibri"/>
                <a:cs typeface="Calibri"/>
                <a:sym typeface="Calibri"/>
              </a:rPr>
              <a:t>4</a:t>
            </a:r>
            <a:endParaRPr sz="3734" b="1" dirty="0">
              <a:solidFill>
                <a:srgbClr val="FFFFFF"/>
              </a:solidFill>
              <a:latin typeface="Calibri"/>
              <a:ea typeface="Calibri"/>
              <a:cs typeface="Calibri"/>
              <a:sym typeface="Calibri"/>
            </a:endParaRPr>
          </a:p>
        </p:txBody>
      </p:sp>
      <p:sp>
        <p:nvSpPr>
          <p:cNvPr id="109" name="Google Shape;109;p13"/>
          <p:cNvSpPr/>
          <p:nvPr/>
        </p:nvSpPr>
        <p:spPr>
          <a:xfrm>
            <a:off x="833875" y="1566538"/>
            <a:ext cx="4368320" cy="43979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14" name="Google Shape;114;p13"/>
          <p:cNvSpPr/>
          <p:nvPr/>
        </p:nvSpPr>
        <p:spPr>
          <a:xfrm>
            <a:off x="3175" y="-64760"/>
            <a:ext cx="4091068" cy="1525425"/>
          </a:xfrm>
          <a:custGeom>
            <a:avLst/>
            <a:gdLst/>
            <a:ahLst/>
            <a:cxnLst/>
            <a:rect l="l" t="t" r="r" b="b"/>
            <a:pathLst>
              <a:path w="5370" h="1261" extrusionOk="0">
                <a:moveTo>
                  <a:pt x="5370" y="0"/>
                </a:moveTo>
                <a:lnTo>
                  <a:pt x="4517" y="1261"/>
                </a:lnTo>
                <a:lnTo>
                  <a:pt x="0" y="1261"/>
                </a:lnTo>
                <a:lnTo>
                  <a:pt x="0" y="0"/>
                </a:lnTo>
                <a:lnTo>
                  <a:pt x="5370" y="0"/>
                </a:lnTo>
                <a:close/>
              </a:path>
            </a:pathLst>
          </a:cu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15" name="Google Shape;115;p13"/>
          <p:cNvSpPr/>
          <p:nvPr/>
        </p:nvSpPr>
        <p:spPr>
          <a:xfrm rot="840000">
            <a:off x="3503552" y="92720"/>
            <a:ext cx="649746" cy="960861"/>
          </a:xfrm>
          <a:custGeom>
            <a:avLst/>
            <a:gdLst/>
            <a:ahLst/>
            <a:cxnLst/>
            <a:rect l="l" t="t" r="r" b="b"/>
            <a:pathLst>
              <a:path w="853" h="1261" extrusionOk="0">
                <a:moveTo>
                  <a:pt x="853" y="0"/>
                </a:moveTo>
                <a:lnTo>
                  <a:pt x="0" y="1261"/>
                </a:lnTo>
                <a:lnTo>
                  <a:pt x="147" y="570"/>
                </a:lnTo>
                <a:lnTo>
                  <a:pt x="853" y="0"/>
                </a:lnTo>
                <a:close/>
              </a:path>
            </a:pathLst>
          </a:custGeom>
          <a:solidFill>
            <a:srgbClr val="6600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16" name="Google Shape;116;p13"/>
          <p:cNvSpPr/>
          <p:nvPr/>
        </p:nvSpPr>
        <p:spPr>
          <a:xfrm>
            <a:off x="3557304" y="-220081"/>
            <a:ext cx="8632934" cy="1222702"/>
          </a:xfrm>
          <a:custGeom>
            <a:avLst/>
            <a:gdLst/>
            <a:ahLst/>
            <a:cxnLst/>
            <a:rect l="l" t="t" r="r" b="b"/>
            <a:pathLst>
              <a:path w="11331" h="1067" extrusionOk="0">
                <a:moveTo>
                  <a:pt x="11331" y="1067"/>
                </a:moveTo>
                <a:lnTo>
                  <a:pt x="0" y="1067"/>
                </a:lnTo>
                <a:lnTo>
                  <a:pt x="722" y="0"/>
                </a:lnTo>
                <a:lnTo>
                  <a:pt x="11331" y="0"/>
                </a:lnTo>
                <a:lnTo>
                  <a:pt x="11331" y="1067"/>
                </a:lnTo>
                <a:close/>
              </a:path>
            </a:pathLst>
          </a:custGeom>
          <a:solidFill>
            <a:srgbClr val="FFCC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17" name="Google Shape;117;p13"/>
          <p:cNvSpPr/>
          <p:nvPr/>
        </p:nvSpPr>
        <p:spPr>
          <a:xfrm>
            <a:off x="23281" y="6428072"/>
            <a:ext cx="9267865" cy="429635"/>
          </a:xfrm>
          <a:custGeom>
            <a:avLst/>
            <a:gdLst/>
            <a:ahLst/>
            <a:cxnLst/>
            <a:rect l="l" t="t" r="r" b="b"/>
            <a:pathLst>
              <a:path w="12166" h="563" extrusionOk="0">
                <a:moveTo>
                  <a:pt x="0" y="0"/>
                </a:moveTo>
                <a:lnTo>
                  <a:pt x="12166" y="0"/>
                </a:lnTo>
                <a:lnTo>
                  <a:pt x="11785" y="563"/>
                </a:lnTo>
                <a:lnTo>
                  <a:pt x="0" y="563"/>
                </a:lnTo>
                <a:lnTo>
                  <a:pt x="0" y="0"/>
                </a:lnTo>
                <a:close/>
              </a:path>
            </a:pathLst>
          </a:custGeom>
          <a:solidFill>
            <a:srgbClr val="00B0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18" name="Google Shape;118;p13"/>
          <p:cNvSpPr/>
          <p:nvPr/>
        </p:nvSpPr>
        <p:spPr>
          <a:xfrm>
            <a:off x="9085853" y="6428072"/>
            <a:ext cx="3104808" cy="429635"/>
          </a:xfrm>
          <a:custGeom>
            <a:avLst/>
            <a:gdLst/>
            <a:ahLst/>
            <a:cxnLst/>
            <a:rect l="l" t="t" r="r" b="b"/>
            <a:pathLst>
              <a:path w="4075" h="563" extrusionOk="0">
                <a:moveTo>
                  <a:pt x="0" y="563"/>
                </a:moveTo>
                <a:lnTo>
                  <a:pt x="381" y="0"/>
                </a:lnTo>
                <a:lnTo>
                  <a:pt x="4075" y="0"/>
                </a:lnTo>
                <a:lnTo>
                  <a:pt x="4075" y="563"/>
                </a:lnTo>
                <a:lnTo>
                  <a:pt x="0" y="563"/>
                </a:lnTo>
                <a:close/>
              </a:path>
            </a:pathLst>
          </a:custGeom>
          <a:solidFill>
            <a:srgbClr val="FF00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19" name="Google Shape;119;p13"/>
          <p:cNvSpPr txBox="1"/>
          <p:nvPr/>
        </p:nvSpPr>
        <p:spPr>
          <a:xfrm>
            <a:off x="885223" y="21864"/>
            <a:ext cx="2462854"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4800"/>
              <a:buFont typeface="Calibri"/>
              <a:buNone/>
            </a:pPr>
            <a:endParaRPr dirty="0"/>
          </a:p>
        </p:txBody>
      </p:sp>
      <p:sp>
        <p:nvSpPr>
          <p:cNvPr id="25" name="Google Shape;153;p15"/>
          <p:cNvSpPr txBox="1"/>
          <p:nvPr/>
        </p:nvSpPr>
        <p:spPr>
          <a:xfrm>
            <a:off x="282064" y="173040"/>
            <a:ext cx="2836022"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Calibri"/>
              <a:buNone/>
            </a:pPr>
            <a:r>
              <a:rPr lang="en-US" sz="3600" b="1" dirty="0" smtClean="0">
                <a:solidFill>
                  <a:schemeClr val="dk1"/>
                </a:solidFill>
                <a:latin typeface="Calibri"/>
                <a:ea typeface="Calibri"/>
                <a:cs typeface="Calibri"/>
                <a:sym typeface="Calibri"/>
              </a:rPr>
              <a:t>Symptoms of Lung Disease</a:t>
            </a:r>
            <a:endParaRPr sz="3600" b="1" dirty="0">
              <a:solidFill>
                <a:schemeClr val="dk1"/>
              </a:solidFill>
              <a:latin typeface="Calibri"/>
              <a:ea typeface="Calibri"/>
              <a:cs typeface="Calibri"/>
              <a:sym typeface="Calibri"/>
            </a:endParaRPr>
          </a:p>
        </p:txBody>
      </p:sp>
      <p:sp>
        <p:nvSpPr>
          <p:cNvPr id="26" name="Google Shape;105;p13"/>
          <p:cNvSpPr/>
          <p:nvPr/>
        </p:nvSpPr>
        <p:spPr>
          <a:xfrm>
            <a:off x="5883687" y="5647604"/>
            <a:ext cx="768265" cy="768265"/>
          </a:xfrm>
          <a:prstGeom prst="roundRect">
            <a:avLst>
              <a:gd name="adj" fmla="val 16667"/>
            </a:avLst>
          </a:prstGeom>
          <a:solidFill>
            <a:srgbClr val="00B0F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Calibri"/>
              <a:buNone/>
            </a:pPr>
            <a:endParaRPr sz="2400" dirty="0">
              <a:solidFill>
                <a:schemeClr val="dk1"/>
              </a:solidFill>
              <a:latin typeface="Calibri"/>
              <a:ea typeface="Calibri"/>
              <a:cs typeface="Calibri"/>
              <a:sym typeface="Calibri"/>
            </a:endParaRPr>
          </a:p>
        </p:txBody>
      </p:sp>
      <p:sp>
        <p:nvSpPr>
          <p:cNvPr id="27" name="Google Shape;106;p13"/>
          <p:cNvSpPr txBox="1"/>
          <p:nvPr/>
        </p:nvSpPr>
        <p:spPr>
          <a:xfrm>
            <a:off x="6055864" y="5668924"/>
            <a:ext cx="426720" cy="667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734"/>
              <a:buFont typeface="Calibri"/>
              <a:buNone/>
            </a:pPr>
            <a:r>
              <a:rPr lang="en-US" sz="3734" b="1" dirty="0" smtClean="0">
                <a:solidFill>
                  <a:srgbClr val="FFFFFF"/>
                </a:solidFill>
                <a:latin typeface="Calibri"/>
                <a:ea typeface="Calibri"/>
                <a:cs typeface="Calibri"/>
                <a:sym typeface="Calibri"/>
              </a:rPr>
              <a:t>5</a:t>
            </a:r>
            <a:endParaRPr sz="3734" b="1" dirty="0">
              <a:solidFill>
                <a:srgbClr val="FFFFFF"/>
              </a:solidFill>
              <a:latin typeface="Calibri"/>
              <a:ea typeface="Calibri"/>
              <a:cs typeface="Calibri"/>
              <a:sym typeface="Calibri"/>
            </a:endParaRPr>
          </a:p>
        </p:txBody>
      </p:sp>
      <p:sp>
        <p:nvSpPr>
          <p:cNvPr id="28" name="Google Shape;102;p13"/>
          <p:cNvSpPr txBox="1"/>
          <p:nvPr/>
        </p:nvSpPr>
        <p:spPr>
          <a:xfrm>
            <a:off x="6794811" y="5695132"/>
            <a:ext cx="5397189" cy="6255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465"/>
              <a:buFont typeface="Calibri"/>
              <a:buNone/>
            </a:pPr>
            <a:r>
              <a:rPr lang="en-US" sz="3200" b="1" dirty="0" smtClean="0">
                <a:solidFill>
                  <a:schemeClr val="dk1"/>
                </a:solidFill>
                <a:latin typeface="Calibri"/>
                <a:ea typeface="Calibri"/>
                <a:cs typeface="Calibri"/>
                <a:sym typeface="Calibri"/>
              </a:rPr>
              <a:t>Wheezing sounds in breathing</a:t>
            </a:r>
            <a:endParaRPr sz="3200" b="1"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282064" y="1505247"/>
            <a:ext cx="5514975" cy="3848100"/>
          </a:xfrm>
          <a:prstGeom prst="rect">
            <a:avLst/>
          </a:prstGeom>
        </p:spPr>
      </p:pic>
    </p:spTree>
    <p:extLst>
      <p:ext uri="{BB962C8B-B14F-4D97-AF65-F5344CB8AC3E}">
        <p14:creationId xmlns:p14="http://schemas.microsoft.com/office/powerpoint/2010/main" val="2830482501"/>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3"/>
          <p:cNvSpPr txBox="1"/>
          <p:nvPr/>
        </p:nvSpPr>
        <p:spPr>
          <a:xfrm>
            <a:off x="6717562" y="1226668"/>
            <a:ext cx="4992669" cy="619760"/>
          </a:xfrm>
          <a:prstGeom prst="rect">
            <a:avLst/>
          </a:prstGeom>
          <a:noFill/>
          <a:ln>
            <a:noFill/>
          </a:ln>
        </p:spPr>
        <p:txBody>
          <a:bodyPr spcFirstLastPara="1" wrap="square" lIns="91425" tIns="45700" rIns="91425" bIns="45700" anchor="t" anchorCtr="0">
            <a:noAutofit/>
          </a:bodyPr>
          <a:lstStyle/>
          <a:p>
            <a:pPr lvl="0">
              <a:buClr>
                <a:schemeClr val="dk1"/>
              </a:buClr>
              <a:buSzPts val="3465"/>
            </a:pPr>
            <a:r>
              <a:rPr lang="en-US" sz="3465" b="1" dirty="0" smtClean="0">
                <a:solidFill>
                  <a:schemeClr val="dk1"/>
                </a:solidFill>
                <a:latin typeface="Calibri"/>
                <a:ea typeface="Calibri"/>
                <a:cs typeface="Calibri"/>
                <a:sym typeface="Calibri"/>
              </a:rPr>
              <a:t>Swelling in legs &amp; ankles</a:t>
            </a:r>
            <a:endParaRPr sz="3465" b="1" dirty="0">
              <a:solidFill>
                <a:schemeClr val="dk1"/>
              </a:solidFill>
              <a:latin typeface="Calibri"/>
              <a:ea typeface="Calibri"/>
              <a:cs typeface="Calibri"/>
              <a:sym typeface="Calibri"/>
            </a:endParaRPr>
          </a:p>
        </p:txBody>
      </p:sp>
      <p:sp>
        <p:nvSpPr>
          <p:cNvPr id="98" name="Google Shape;98;p13"/>
          <p:cNvSpPr/>
          <p:nvPr/>
        </p:nvSpPr>
        <p:spPr>
          <a:xfrm>
            <a:off x="5864640" y="1199155"/>
            <a:ext cx="768265" cy="768265"/>
          </a:xfrm>
          <a:prstGeom prst="roundRect">
            <a:avLst>
              <a:gd name="adj" fmla="val 16667"/>
            </a:avLst>
          </a:prstGeom>
          <a:solidFill>
            <a:srgbClr val="00B0F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Calibri"/>
              <a:buNone/>
            </a:pPr>
            <a:endParaRPr sz="2400" dirty="0">
              <a:solidFill>
                <a:schemeClr val="dk1"/>
              </a:solidFill>
              <a:latin typeface="Calibri"/>
              <a:ea typeface="Calibri"/>
              <a:cs typeface="Calibri"/>
              <a:sym typeface="Calibri"/>
            </a:endParaRPr>
          </a:p>
        </p:txBody>
      </p:sp>
      <p:sp>
        <p:nvSpPr>
          <p:cNvPr id="99" name="Google Shape;99;p13"/>
          <p:cNvSpPr txBox="1"/>
          <p:nvPr/>
        </p:nvSpPr>
        <p:spPr>
          <a:xfrm>
            <a:off x="5989509" y="1254182"/>
            <a:ext cx="426720" cy="667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734"/>
              <a:buFont typeface="Calibri"/>
              <a:buNone/>
            </a:pPr>
            <a:r>
              <a:rPr lang="en-US" sz="3734" b="1" dirty="0" smtClean="0">
                <a:solidFill>
                  <a:srgbClr val="FFFFFF"/>
                </a:solidFill>
                <a:latin typeface="Calibri"/>
                <a:ea typeface="Calibri"/>
                <a:cs typeface="Calibri"/>
                <a:sym typeface="Calibri"/>
              </a:rPr>
              <a:t>6</a:t>
            </a:r>
            <a:endParaRPr sz="3734" b="1" dirty="0">
              <a:solidFill>
                <a:srgbClr val="FFFFFF"/>
              </a:solidFill>
              <a:latin typeface="Calibri"/>
              <a:ea typeface="Calibri"/>
              <a:cs typeface="Calibri"/>
              <a:sym typeface="Calibri"/>
            </a:endParaRPr>
          </a:p>
        </p:txBody>
      </p:sp>
      <p:sp>
        <p:nvSpPr>
          <p:cNvPr id="100" name="Google Shape;100;p13"/>
          <p:cNvSpPr txBox="1"/>
          <p:nvPr/>
        </p:nvSpPr>
        <p:spPr>
          <a:xfrm>
            <a:off x="6717562" y="2386474"/>
            <a:ext cx="4992669" cy="6255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465"/>
              <a:buFont typeface="Calibri"/>
              <a:buNone/>
            </a:pPr>
            <a:r>
              <a:rPr lang="en-US" sz="3465" b="1" dirty="0" smtClean="0">
                <a:solidFill>
                  <a:schemeClr val="dk1"/>
                </a:solidFill>
                <a:latin typeface="Calibri"/>
                <a:ea typeface="Calibri"/>
                <a:cs typeface="Calibri"/>
                <a:sym typeface="Calibri"/>
              </a:rPr>
              <a:t>Fatigue &amp; lack of energy</a:t>
            </a:r>
            <a:endParaRPr sz="3465" b="1" dirty="0">
              <a:solidFill>
                <a:schemeClr val="dk1"/>
              </a:solidFill>
              <a:latin typeface="Calibri"/>
              <a:ea typeface="Calibri"/>
              <a:cs typeface="Calibri"/>
              <a:sym typeface="Calibri"/>
            </a:endParaRPr>
          </a:p>
        </p:txBody>
      </p:sp>
      <p:sp>
        <p:nvSpPr>
          <p:cNvPr id="101" name="Google Shape;101;p13"/>
          <p:cNvSpPr txBox="1"/>
          <p:nvPr/>
        </p:nvSpPr>
        <p:spPr>
          <a:xfrm>
            <a:off x="6717562" y="3544164"/>
            <a:ext cx="4992669" cy="6255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465"/>
              <a:buFont typeface="Calibri"/>
              <a:buNone/>
            </a:pPr>
            <a:r>
              <a:rPr lang="en-US" sz="3465" b="1" dirty="0" smtClean="0">
                <a:solidFill>
                  <a:schemeClr val="dk1"/>
                </a:solidFill>
                <a:latin typeface="Calibri"/>
                <a:ea typeface="Calibri"/>
                <a:cs typeface="Calibri"/>
                <a:sym typeface="Calibri"/>
              </a:rPr>
              <a:t>Confusion/feeling foggy</a:t>
            </a:r>
            <a:endParaRPr sz="3465" b="1" dirty="0">
              <a:solidFill>
                <a:schemeClr val="dk1"/>
              </a:solidFill>
              <a:latin typeface="Calibri"/>
              <a:ea typeface="Calibri"/>
              <a:cs typeface="Calibri"/>
              <a:sym typeface="Calibri"/>
            </a:endParaRPr>
          </a:p>
        </p:txBody>
      </p:sp>
      <p:sp>
        <p:nvSpPr>
          <p:cNvPr id="102" name="Google Shape;102;p13"/>
          <p:cNvSpPr txBox="1"/>
          <p:nvPr/>
        </p:nvSpPr>
        <p:spPr>
          <a:xfrm>
            <a:off x="6800202" y="4846365"/>
            <a:ext cx="4992669" cy="6255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465"/>
              <a:buFont typeface="Calibri"/>
              <a:buNone/>
            </a:pPr>
            <a:r>
              <a:rPr lang="en-US" sz="3200" b="1" dirty="0" smtClean="0">
                <a:solidFill>
                  <a:schemeClr val="dk1"/>
                </a:solidFill>
                <a:latin typeface="Calibri"/>
                <a:ea typeface="Calibri"/>
                <a:cs typeface="Calibri"/>
                <a:sym typeface="Calibri"/>
              </a:rPr>
              <a:t>Tightness in the chest</a:t>
            </a:r>
            <a:endParaRPr sz="3200" b="1" dirty="0">
              <a:solidFill>
                <a:schemeClr val="dk1"/>
              </a:solidFill>
              <a:latin typeface="Calibri"/>
              <a:ea typeface="Calibri"/>
              <a:cs typeface="Calibri"/>
              <a:sym typeface="Calibri"/>
            </a:endParaRPr>
          </a:p>
        </p:txBody>
      </p:sp>
      <p:sp>
        <p:nvSpPr>
          <p:cNvPr id="103" name="Google Shape;103;p13"/>
          <p:cNvSpPr/>
          <p:nvPr/>
        </p:nvSpPr>
        <p:spPr>
          <a:xfrm>
            <a:off x="5864640" y="2350495"/>
            <a:ext cx="768265" cy="768265"/>
          </a:xfrm>
          <a:prstGeom prst="roundRect">
            <a:avLst>
              <a:gd name="adj" fmla="val 16667"/>
            </a:avLst>
          </a:pr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Calibri"/>
              <a:buNone/>
            </a:pPr>
            <a:endParaRPr sz="2400" dirty="0">
              <a:solidFill>
                <a:schemeClr val="dk1"/>
              </a:solidFill>
              <a:latin typeface="Calibri"/>
              <a:ea typeface="Calibri"/>
              <a:cs typeface="Calibri"/>
              <a:sym typeface="Calibri"/>
            </a:endParaRPr>
          </a:p>
        </p:txBody>
      </p:sp>
      <p:sp>
        <p:nvSpPr>
          <p:cNvPr id="104" name="Google Shape;104;p13"/>
          <p:cNvSpPr txBox="1"/>
          <p:nvPr/>
        </p:nvSpPr>
        <p:spPr>
          <a:xfrm>
            <a:off x="5989509" y="2407638"/>
            <a:ext cx="426720" cy="667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734"/>
              <a:buFont typeface="Calibri"/>
              <a:buNone/>
            </a:pPr>
            <a:r>
              <a:rPr lang="en-US" sz="3734" b="1" dirty="0" smtClean="0">
                <a:solidFill>
                  <a:srgbClr val="FFFFFF"/>
                </a:solidFill>
                <a:latin typeface="Calibri"/>
                <a:ea typeface="Calibri"/>
                <a:cs typeface="Calibri"/>
                <a:sym typeface="Calibri"/>
              </a:rPr>
              <a:t>7</a:t>
            </a:r>
            <a:endParaRPr sz="3734" b="1" dirty="0">
              <a:solidFill>
                <a:srgbClr val="FFFFFF"/>
              </a:solidFill>
              <a:latin typeface="Calibri"/>
              <a:ea typeface="Calibri"/>
              <a:cs typeface="Calibri"/>
              <a:sym typeface="Calibri"/>
            </a:endParaRPr>
          </a:p>
        </p:txBody>
      </p:sp>
      <p:sp>
        <p:nvSpPr>
          <p:cNvPr id="105" name="Google Shape;105;p13"/>
          <p:cNvSpPr/>
          <p:nvPr/>
        </p:nvSpPr>
        <p:spPr>
          <a:xfrm>
            <a:off x="5864640" y="3501835"/>
            <a:ext cx="768265" cy="768265"/>
          </a:xfrm>
          <a:prstGeom prst="roundRect">
            <a:avLst>
              <a:gd name="adj" fmla="val 16667"/>
            </a:avLst>
          </a:prstGeom>
          <a:solidFill>
            <a:srgbClr val="00B0F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Calibri"/>
              <a:buNone/>
            </a:pPr>
            <a:endParaRPr sz="2400" dirty="0">
              <a:solidFill>
                <a:schemeClr val="dk1"/>
              </a:solidFill>
              <a:latin typeface="Calibri"/>
              <a:ea typeface="Calibri"/>
              <a:cs typeface="Calibri"/>
              <a:sym typeface="Calibri"/>
            </a:endParaRPr>
          </a:p>
        </p:txBody>
      </p:sp>
      <p:sp>
        <p:nvSpPr>
          <p:cNvPr id="106" name="Google Shape;106;p13"/>
          <p:cNvSpPr txBox="1"/>
          <p:nvPr/>
        </p:nvSpPr>
        <p:spPr>
          <a:xfrm>
            <a:off x="5989509" y="3558978"/>
            <a:ext cx="426720" cy="667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734"/>
              <a:buFont typeface="Calibri"/>
              <a:buNone/>
            </a:pPr>
            <a:r>
              <a:rPr lang="en-US" sz="3734" b="1" dirty="0" smtClean="0">
                <a:solidFill>
                  <a:srgbClr val="FFFFFF"/>
                </a:solidFill>
                <a:latin typeface="Calibri"/>
                <a:ea typeface="Calibri"/>
                <a:cs typeface="Calibri"/>
                <a:sym typeface="Calibri"/>
              </a:rPr>
              <a:t>8</a:t>
            </a:r>
            <a:endParaRPr sz="3734" b="1" dirty="0">
              <a:solidFill>
                <a:srgbClr val="FFFFFF"/>
              </a:solidFill>
              <a:latin typeface="Calibri"/>
              <a:ea typeface="Calibri"/>
              <a:cs typeface="Calibri"/>
              <a:sym typeface="Calibri"/>
            </a:endParaRPr>
          </a:p>
        </p:txBody>
      </p:sp>
      <p:sp>
        <p:nvSpPr>
          <p:cNvPr id="107" name="Google Shape;107;p13"/>
          <p:cNvSpPr/>
          <p:nvPr/>
        </p:nvSpPr>
        <p:spPr>
          <a:xfrm>
            <a:off x="5864640" y="4655291"/>
            <a:ext cx="768265" cy="768266"/>
          </a:xfrm>
          <a:prstGeom prst="roundRect">
            <a:avLst>
              <a:gd name="adj" fmla="val 16667"/>
            </a:avLst>
          </a:pr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Calibri"/>
              <a:buNone/>
            </a:pPr>
            <a:endParaRPr sz="2400" dirty="0">
              <a:solidFill>
                <a:schemeClr val="dk1"/>
              </a:solidFill>
              <a:latin typeface="Calibri"/>
              <a:ea typeface="Calibri"/>
              <a:cs typeface="Calibri"/>
              <a:sym typeface="Calibri"/>
            </a:endParaRPr>
          </a:p>
        </p:txBody>
      </p:sp>
      <p:sp>
        <p:nvSpPr>
          <p:cNvPr id="108" name="Google Shape;108;p13"/>
          <p:cNvSpPr txBox="1"/>
          <p:nvPr/>
        </p:nvSpPr>
        <p:spPr>
          <a:xfrm>
            <a:off x="5989509" y="4710318"/>
            <a:ext cx="426720" cy="667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734"/>
              <a:buFont typeface="Calibri"/>
              <a:buNone/>
            </a:pPr>
            <a:r>
              <a:rPr lang="en-US" sz="3734" b="1" dirty="0" smtClean="0">
                <a:solidFill>
                  <a:srgbClr val="FFFFFF"/>
                </a:solidFill>
                <a:latin typeface="Calibri"/>
                <a:ea typeface="Calibri"/>
                <a:cs typeface="Calibri"/>
                <a:sym typeface="Calibri"/>
              </a:rPr>
              <a:t>9</a:t>
            </a:r>
            <a:endParaRPr sz="3734" b="1" dirty="0">
              <a:solidFill>
                <a:srgbClr val="FFFFFF"/>
              </a:solidFill>
              <a:latin typeface="Calibri"/>
              <a:ea typeface="Calibri"/>
              <a:cs typeface="Calibri"/>
              <a:sym typeface="Calibri"/>
            </a:endParaRPr>
          </a:p>
        </p:txBody>
      </p:sp>
      <p:sp>
        <p:nvSpPr>
          <p:cNvPr id="114" name="Google Shape;114;p13"/>
          <p:cNvSpPr/>
          <p:nvPr/>
        </p:nvSpPr>
        <p:spPr>
          <a:xfrm>
            <a:off x="3175" y="-64760"/>
            <a:ext cx="4091068" cy="960861"/>
          </a:xfrm>
          <a:custGeom>
            <a:avLst/>
            <a:gdLst/>
            <a:ahLst/>
            <a:cxnLst/>
            <a:rect l="l" t="t" r="r" b="b"/>
            <a:pathLst>
              <a:path w="5370" h="1261" extrusionOk="0">
                <a:moveTo>
                  <a:pt x="5370" y="0"/>
                </a:moveTo>
                <a:lnTo>
                  <a:pt x="4517" y="1261"/>
                </a:lnTo>
                <a:lnTo>
                  <a:pt x="0" y="1261"/>
                </a:lnTo>
                <a:lnTo>
                  <a:pt x="0" y="0"/>
                </a:lnTo>
                <a:lnTo>
                  <a:pt x="5370" y="0"/>
                </a:lnTo>
                <a:close/>
              </a:path>
            </a:pathLst>
          </a:cu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15" name="Google Shape;115;p13"/>
          <p:cNvSpPr/>
          <p:nvPr/>
        </p:nvSpPr>
        <p:spPr>
          <a:xfrm rot="840000">
            <a:off x="3503552" y="92720"/>
            <a:ext cx="649746" cy="960861"/>
          </a:xfrm>
          <a:custGeom>
            <a:avLst/>
            <a:gdLst/>
            <a:ahLst/>
            <a:cxnLst/>
            <a:rect l="l" t="t" r="r" b="b"/>
            <a:pathLst>
              <a:path w="853" h="1261" extrusionOk="0">
                <a:moveTo>
                  <a:pt x="853" y="0"/>
                </a:moveTo>
                <a:lnTo>
                  <a:pt x="0" y="1261"/>
                </a:lnTo>
                <a:lnTo>
                  <a:pt x="147" y="570"/>
                </a:lnTo>
                <a:lnTo>
                  <a:pt x="853" y="0"/>
                </a:lnTo>
                <a:close/>
              </a:path>
            </a:pathLst>
          </a:custGeom>
          <a:solidFill>
            <a:srgbClr val="6600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16" name="Google Shape;116;p13"/>
          <p:cNvSpPr/>
          <p:nvPr/>
        </p:nvSpPr>
        <p:spPr>
          <a:xfrm>
            <a:off x="3557304" y="-220081"/>
            <a:ext cx="8632934" cy="812711"/>
          </a:xfrm>
          <a:custGeom>
            <a:avLst/>
            <a:gdLst/>
            <a:ahLst/>
            <a:cxnLst/>
            <a:rect l="l" t="t" r="r" b="b"/>
            <a:pathLst>
              <a:path w="11331" h="1067" extrusionOk="0">
                <a:moveTo>
                  <a:pt x="11331" y="1067"/>
                </a:moveTo>
                <a:lnTo>
                  <a:pt x="0" y="1067"/>
                </a:lnTo>
                <a:lnTo>
                  <a:pt x="722" y="0"/>
                </a:lnTo>
                <a:lnTo>
                  <a:pt x="11331" y="0"/>
                </a:lnTo>
                <a:lnTo>
                  <a:pt x="11331" y="1067"/>
                </a:lnTo>
                <a:close/>
              </a:path>
            </a:pathLst>
          </a:custGeom>
          <a:solidFill>
            <a:srgbClr val="FFCC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17" name="Google Shape;117;p13"/>
          <p:cNvSpPr/>
          <p:nvPr/>
        </p:nvSpPr>
        <p:spPr>
          <a:xfrm>
            <a:off x="23281" y="6428072"/>
            <a:ext cx="9267865" cy="429635"/>
          </a:xfrm>
          <a:custGeom>
            <a:avLst/>
            <a:gdLst/>
            <a:ahLst/>
            <a:cxnLst/>
            <a:rect l="l" t="t" r="r" b="b"/>
            <a:pathLst>
              <a:path w="12166" h="563" extrusionOk="0">
                <a:moveTo>
                  <a:pt x="0" y="0"/>
                </a:moveTo>
                <a:lnTo>
                  <a:pt x="12166" y="0"/>
                </a:lnTo>
                <a:lnTo>
                  <a:pt x="11785" y="563"/>
                </a:lnTo>
                <a:lnTo>
                  <a:pt x="0" y="563"/>
                </a:lnTo>
                <a:lnTo>
                  <a:pt x="0" y="0"/>
                </a:lnTo>
                <a:close/>
              </a:path>
            </a:pathLst>
          </a:custGeom>
          <a:solidFill>
            <a:srgbClr val="00B0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18" name="Google Shape;118;p13"/>
          <p:cNvSpPr/>
          <p:nvPr/>
        </p:nvSpPr>
        <p:spPr>
          <a:xfrm>
            <a:off x="9085853" y="6428072"/>
            <a:ext cx="3104808" cy="429635"/>
          </a:xfrm>
          <a:custGeom>
            <a:avLst/>
            <a:gdLst/>
            <a:ahLst/>
            <a:cxnLst/>
            <a:rect l="l" t="t" r="r" b="b"/>
            <a:pathLst>
              <a:path w="4075" h="563" extrusionOk="0">
                <a:moveTo>
                  <a:pt x="0" y="563"/>
                </a:moveTo>
                <a:lnTo>
                  <a:pt x="381" y="0"/>
                </a:lnTo>
                <a:lnTo>
                  <a:pt x="4075" y="0"/>
                </a:lnTo>
                <a:lnTo>
                  <a:pt x="4075" y="563"/>
                </a:lnTo>
                <a:lnTo>
                  <a:pt x="0" y="563"/>
                </a:lnTo>
                <a:close/>
              </a:path>
            </a:pathLst>
          </a:custGeom>
          <a:solidFill>
            <a:srgbClr val="FF00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19" name="Google Shape;119;p13"/>
          <p:cNvSpPr txBox="1"/>
          <p:nvPr/>
        </p:nvSpPr>
        <p:spPr>
          <a:xfrm>
            <a:off x="885223" y="21864"/>
            <a:ext cx="2462854"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4800"/>
              <a:buFont typeface="Calibri"/>
              <a:buNone/>
            </a:pPr>
            <a:endParaRPr dirty="0"/>
          </a:p>
        </p:txBody>
      </p:sp>
      <p:sp>
        <p:nvSpPr>
          <p:cNvPr id="25" name="Google Shape;153;p15"/>
          <p:cNvSpPr txBox="1"/>
          <p:nvPr/>
        </p:nvSpPr>
        <p:spPr>
          <a:xfrm>
            <a:off x="-498332" y="37252"/>
            <a:ext cx="439681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Calibri"/>
              <a:buNone/>
            </a:pPr>
            <a:r>
              <a:rPr lang="en-US" sz="3200" b="1" dirty="0" smtClean="0">
                <a:solidFill>
                  <a:schemeClr val="dk1"/>
                </a:solidFill>
                <a:latin typeface="Calibri"/>
                <a:ea typeface="Calibri"/>
                <a:cs typeface="Calibri"/>
                <a:sym typeface="Calibri"/>
              </a:rPr>
              <a:t>Symptoms (cont’d)</a:t>
            </a:r>
            <a:endParaRPr sz="3200" b="1" dirty="0">
              <a:solidFill>
                <a:schemeClr val="dk1"/>
              </a:solidFill>
              <a:latin typeface="Calibri"/>
              <a:ea typeface="Calibri"/>
              <a:cs typeface="Calibri"/>
              <a:sym typeface="Calibri"/>
            </a:endParaRPr>
          </a:p>
        </p:txBody>
      </p:sp>
      <p:sp>
        <p:nvSpPr>
          <p:cNvPr id="26" name="Google Shape;105;p13"/>
          <p:cNvSpPr/>
          <p:nvPr/>
        </p:nvSpPr>
        <p:spPr>
          <a:xfrm>
            <a:off x="5883687" y="5647604"/>
            <a:ext cx="768265" cy="768265"/>
          </a:xfrm>
          <a:prstGeom prst="roundRect">
            <a:avLst>
              <a:gd name="adj" fmla="val 16667"/>
            </a:avLst>
          </a:prstGeom>
          <a:solidFill>
            <a:srgbClr val="00B0F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Calibri"/>
              <a:buNone/>
            </a:pPr>
            <a:endParaRPr sz="2400" dirty="0">
              <a:solidFill>
                <a:schemeClr val="dk1"/>
              </a:solidFill>
              <a:latin typeface="Calibri"/>
              <a:ea typeface="Calibri"/>
              <a:cs typeface="Calibri"/>
              <a:sym typeface="Calibri"/>
            </a:endParaRPr>
          </a:p>
        </p:txBody>
      </p:sp>
      <p:sp>
        <p:nvSpPr>
          <p:cNvPr id="27" name="Google Shape;106;p13"/>
          <p:cNvSpPr txBox="1"/>
          <p:nvPr/>
        </p:nvSpPr>
        <p:spPr>
          <a:xfrm>
            <a:off x="6008364" y="5752050"/>
            <a:ext cx="661698" cy="667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734"/>
              <a:buFont typeface="Calibri"/>
              <a:buNone/>
            </a:pPr>
            <a:r>
              <a:rPr lang="en-US" sz="2800" b="1" dirty="0" smtClean="0">
                <a:solidFill>
                  <a:srgbClr val="FFFFFF"/>
                </a:solidFill>
                <a:latin typeface="Calibri"/>
                <a:ea typeface="Calibri"/>
                <a:cs typeface="Calibri"/>
                <a:sym typeface="Calibri"/>
              </a:rPr>
              <a:t>10</a:t>
            </a:r>
            <a:endParaRPr sz="2800" b="1" dirty="0">
              <a:solidFill>
                <a:srgbClr val="FFFFFF"/>
              </a:solidFill>
              <a:latin typeface="Calibri"/>
              <a:ea typeface="Calibri"/>
              <a:cs typeface="Calibri"/>
              <a:sym typeface="Calibri"/>
            </a:endParaRPr>
          </a:p>
        </p:txBody>
      </p:sp>
      <p:sp>
        <p:nvSpPr>
          <p:cNvPr id="28" name="Google Shape;102;p13"/>
          <p:cNvSpPr txBox="1"/>
          <p:nvPr/>
        </p:nvSpPr>
        <p:spPr>
          <a:xfrm>
            <a:off x="6794811" y="5695132"/>
            <a:ext cx="5397189" cy="6255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465"/>
              <a:buFont typeface="Calibri"/>
              <a:buNone/>
            </a:pPr>
            <a:r>
              <a:rPr lang="en-US" sz="3200" b="1" dirty="0" smtClean="0">
                <a:solidFill>
                  <a:schemeClr val="dk1"/>
                </a:solidFill>
                <a:latin typeface="Calibri"/>
                <a:ea typeface="Calibri"/>
                <a:cs typeface="Calibri"/>
                <a:sym typeface="Calibri"/>
              </a:rPr>
              <a:t>Weight Loss</a:t>
            </a:r>
            <a:endParaRPr sz="3200" b="1" dirty="0">
              <a:solidFill>
                <a:schemeClr val="dk1"/>
              </a:solidFill>
              <a:latin typeface="Calibri"/>
              <a:ea typeface="Calibri"/>
              <a:cs typeface="Calibri"/>
              <a:sym typeface="Calibri"/>
            </a:endParaRPr>
          </a:p>
        </p:txBody>
      </p:sp>
      <p:sp>
        <p:nvSpPr>
          <p:cNvPr id="29" name="Google Shape;189;p16"/>
          <p:cNvSpPr txBox="1"/>
          <p:nvPr/>
        </p:nvSpPr>
        <p:spPr>
          <a:xfrm>
            <a:off x="1246724" y="5981650"/>
            <a:ext cx="4761640" cy="950376"/>
          </a:xfrm>
          <a:prstGeom prst="rect">
            <a:avLst/>
          </a:prstGeom>
          <a:noFill/>
          <a:ln>
            <a:noFill/>
          </a:ln>
        </p:spPr>
        <p:txBody>
          <a:bodyPr spcFirstLastPara="1" wrap="square" lIns="0" tIns="0" rIns="0" bIns="0" anchor="t" anchorCtr="0">
            <a:noAutofit/>
          </a:bodyPr>
          <a:lstStyle/>
          <a:p>
            <a:pPr lvl="1" algn="ctr"/>
            <a:r>
              <a:rPr lang="en-US" sz="2400" b="1" dirty="0" smtClean="0">
                <a:solidFill>
                  <a:schemeClr val="tx1"/>
                </a:solidFill>
                <a:latin typeface="Calibri"/>
                <a:cs typeface="Calibri"/>
                <a:sym typeface="Calibri"/>
              </a:rPr>
              <a:t>Source</a:t>
            </a:r>
            <a:r>
              <a:rPr lang="en-US" sz="2400" b="1" dirty="0">
                <a:solidFill>
                  <a:schemeClr val="tx1"/>
                </a:solidFill>
                <a:latin typeface="Calibri"/>
                <a:cs typeface="Calibri"/>
                <a:sym typeface="Calibri"/>
              </a:rPr>
              <a:t>: </a:t>
            </a:r>
            <a:r>
              <a:rPr lang="en-US" sz="2400" dirty="0" smtClean="0">
                <a:solidFill>
                  <a:schemeClr val="tx1"/>
                </a:solidFill>
                <a:latin typeface="Calibri"/>
                <a:cs typeface="Calibri"/>
                <a:sym typeface="Calibri"/>
              </a:rPr>
              <a:t>Story (2020)</a:t>
            </a:r>
            <a:endParaRPr sz="1600" dirty="0">
              <a:solidFill>
                <a:schemeClr val="tx1"/>
              </a:solidFill>
            </a:endParaRPr>
          </a:p>
        </p:txBody>
      </p:sp>
      <p:pic>
        <p:nvPicPr>
          <p:cNvPr id="2" name="Picture 1"/>
          <p:cNvPicPr>
            <a:picLocks noChangeAspect="1"/>
          </p:cNvPicPr>
          <p:nvPr/>
        </p:nvPicPr>
        <p:blipFill>
          <a:blip r:embed="rId3"/>
          <a:stretch>
            <a:fillRect/>
          </a:stretch>
        </p:blipFill>
        <p:spPr>
          <a:xfrm>
            <a:off x="217594" y="1675998"/>
            <a:ext cx="4983056" cy="3971606"/>
          </a:xfrm>
          <a:prstGeom prst="rect">
            <a:avLst/>
          </a:prstGeom>
        </p:spPr>
      </p:pic>
    </p:spTree>
    <p:extLst>
      <p:ext uri="{BB962C8B-B14F-4D97-AF65-F5344CB8AC3E}">
        <p14:creationId xmlns:p14="http://schemas.microsoft.com/office/powerpoint/2010/main" val="1385917023"/>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6"/>
          <p:cNvSpPr/>
          <p:nvPr/>
        </p:nvSpPr>
        <p:spPr>
          <a:xfrm>
            <a:off x="-6998" y="-9462"/>
            <a:ext cx="7037143" cy="706889"/>
          </a:xfrm>
          <a:custGeom>
            <a:avLst/>
            <a:gdLst/>
            <a:ahLst/>
            <a:cxnLst/>
            <a:rect l="l" t="t" r="r" b="b"/>
            <a:pathLst>
              <a:path w="9265" h="906" extrusionOk="0">
                <a:moveTo>
                  <a:pt x="0" y="906"/>
                </a:moveTo>
                <a:lnTo>
                  <a:pt x="9265" y="906"/>
                </a:lnTo>
                <a:lnTo>
                  <a:pt x="8652" y="0"/>
                </a:lnTo>
                <a:lnTo>
                  <a:pt x="0" y="0"/>
                </a:lnTo>
                <a:lnTo>
                  <a:pt x="0" y="906"/>
                </a:lnTo>
                <a:close/>
              </a:path>
            </a:pathLst>
          </a:cu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cxnSp>
        <p:nvCxnSpPr>
          <p:cNvPr id="165" name="Google Shape;165;p16"/>
          <p:cNvCxnSpPr/>
          <p:nvPr/>
        </p:nvCxnSpPr>
        <p:spPr>
          <a:xfrm>
            <a:off x="-5080" y="701675"/>
            <a:ext cx="11986260" cy="635"/>
          </a:xfrm>
          <a:prstGeom prst="straightConnector1">
            <a:avLst/>
          </a:prstGeom>
          <a:noFill/>
          <a:ln w="9525" cap="flat" cmpd="sng">
            <a:solidFill>
              <a:schemeClr val="lt2"/>
            </a:solidFill>
            <a:prstDash val="solid"/>
            <a:round/>
            <a:headEnd type="none" w="sm" len="sm"/>
            <a:tailEnd type="none" w="sm" len="sm"/>
          </a:ln>
        </p:spPr>
      </p:cxnSp>
      <p:sp>
        <p:nvSpPr>
          <p:cNvPr id="166" name="Google Shape;166;p16"/>
          <p:cNvSpPr/>
          <p:nvPr/>
        </p:nvSpPr>
        <p:spPr>
          <a:xfrm rot="5400000">
            <a:off x="227926" y="87894"/>
            <a:ext cx="480431" cy="480430"/>
          </a:xfrm>
          <a:custGeom>
            <a:avLst/>
            <a:gdLst/>
            <a:ahLst/>
            <a:cxnLst/>
            <a:rect l="l" t="t" r="r" b="b"/>
            <a:pathLst>
              <a:path w="2046" h="2046" extrusionOk="0">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708" y="1652"/>
                </a:moveTo>
                <a:lnTo>
                  <a:pt x="708" y="1023"/>
                </a:lnTo>
                <a:lnTo>
                  <a:pt x="393" y="1023"/>
                </a:lnTo>
                <a:lnTo>
                  <a:pt x="1023" y="393"/>
                </a:lnTo>
                <a:lnTo>
                  <a:pt x="1652" y="1023"/>
                </a:lnTo>
                <a:lnTo>
                  <a:pt x="1338" y="1023"/>
                </a:lnTo>
                <a:lnTo>
                  <a:pt x="1338" y="1652"/>
                </a:lnTo>
                <a:lnTo>
                  <a:pt x="708" y="165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grpSp>
        <p:nvGrpSpPr>
          <p:cNvPr id="167" name="Google Shape;167;p16"/>
          <p:cNvGrpSpPr/>
          <p:nvPr/>
        </p:nvGrpSpPr>
        <p:grpSpPr>
          <a:xfrm>
            <a:off x="527103" y="1214330"/>
            <a:ext cx="2588630" cy="2309365"/>
            <a:chOff x="395288" y="2417226"/>
            <a:chExt cx="2520280" cy="1731854"/>
          </a:xfrm>
        </p:grpSpPr>
        <p:sp>
          <p:nvSpPr>
            <p:cNvPr id="168" name="Google Shape;168;p16"/>
            <p:cNvSpPr/>
            <p:nvPr/>
          </p:nvSpPr>
          <p:spPr>
            <a:xfrm>
              <a:off x="395288" y="2420888"/>
              <a:ext cx="2520280" cy="172819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p:txBody>
        </p:sp>
        <p:sp>
          <p:nvSpPr>
            <p:cNvPr id="169" name="Google Shape;169;p16"/>
            <p:cNvSpPr/>
            <p:nvPr/>
          </p:nvSpPr>
          <p:spPr>
            <a:xfrm>
              <a:off x="395288" y="2417226"/>
              <a:ext cx="2520280" cy="1731853"/>
            </a:xfrm>
            <a:prstGeom prst="rect">
              <a:avLst/>
            </a:prstGeom>
            <a:solidFill>
              <a:srgbClr val="FF0066">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p:txBody>
        </p:sp>
        <p:sp>
          <p:nvSpPr>
            <p:cNvPr id="172" name="Google Shape;172;p16"/>
            <p:cNvSpPr txBox="1"/>
            <p:nvPr/>
          </p:nvSpPr>
          <p:spPr>
            <a:xfrm>
              <a:off x="516600" y="3098504"/>
              <a:ext cx="2398967" cy="36929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lt1"/>
                </a:buClr>
                <a:buSzPts val="1600"/>
                <a:buFont typeface="Arial"/>
                <a:buNone/>
              </a:pPr>
              <a:r>
                <a:rPr lang="en-US" sz="1600" b="1" dirty="0" smtClean="0">
                  <a:solidFill>
                    <a:schemeClr val="lt1"/>
                  </a:solidFill>
                  <a:latin typeface="Calibri"/>
                  <a:ea typeface="Calibri"/>
                  <a:cs typeface="Calibri"/>
                  <a:sym typeface="Calibri"/>
                </a:rPr>
                <a:t>Affects up to 30 Million Americans</a:t>
              </a:r>
              <a:endParaRPr dirty="0"/>
            </a:p>
          </p:txBody>
        </p:sp>
      </p:grpSp>
      <p:grpSp>
        <p:nvGrpSpPr>
          <p:cNvPr id="173" name="Google Shape;173;p16"/>
          <p:cNvGrpSpPr/>
          <p:nvPr/>
        </p:nvGrpSpPr>
        <p:grpSpPr>
          <a:xfrm>
            <a:off x="527103" y="3852808"/>
            <a:ext cx="2588629" cy="2304483"/>
            <a:chOff x="395288" y="4374118"/>
            <a:chExt cx="2520280" cy="1728193"/>
          </a:xfrm>
        </p:grpSpPr>
        <p:sp>
          <p:nvSpPr>
            <p:cNvPr id="174" name="Google Shape;174;p16"/>
            <p:cNvSpPr/>
            <p:nvPr/>
          </p:nvSpPr>
          <p:spPr>
            <a:xfrm>
              <a:off x="395288" y="4374119"/>
              <a:ext cx="2520280" cy="1728192"/>
            </a:xfrm>
            <a:prstGeom prst="rect">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p:txBody>
        </p:sp>
        <p:sp>
          <p:nvSpPr>
            <p:cNvPr id="175" name="Google Shape;175;p16"/>
            <p:cNvSpPr/>
            <p:nvPr/>
          </p:nvSpPr>
          <p:spPr>
            <a:xfrm>
              <a:off x="395288" y="4374118"/>
              <a:ext cx="2520280" cy="1724595"/>
            </a:xfrm>
            <a:prstGeom prst="rect">
              <a:avLst/>
            </a:prstGeom>
            <a:solidFill>
              <a:srgbClr val="00B0F0">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p:txBody>
        </p:sp>
        <p:sp>
          <p:nvSpPr>
            <p:cNvPr id="177" name="Google Shape;177;p16"/>
            <p:cNvSpPr txBox="1"/>
            <p:nvPr/>
          </p:nvSpPr>
          <p:spPr>
            <a:xfrm>
              <a:off x="462781" y="4721454"/>
              <a:ext cx="2368063" cy="654059"/>
            </a:xfrm>
            <a:prstGeom prst="rect">
              <a:avLst/>
            </a:prstGeom>
            <a:noFill/>
            <a:ln>
              <a:noFill/>
            </a:ln>
          </p:spPr>
          <p:txBody>
            <a:bodyPr spcFirstLastPara="1" wrap="square" lIns="0" tIns="0" rIns="0" bIns="0" anchor="t" anchorCtr="0">
              <a:noAutofit/>
            </a:bodyPr>
            <a:lstStyle/>
            <a:p>
              <a:pPr lvl="1" algn="ctr"/>
              <a:r>
                <a:rPr lang="en-US" sz="1800" b="1" i="0" u="none" strike="noStrike" cap="none" dirty="0" smtClean="0">
                  <a:solidFill>
                    <a:schemeClr val="lt1"/>
                  </a:solidFill>
                  <a:latin typeface="Calibri"/>
                  <a:ea typeface="Calibri"/>
                  <a:cs typeface="Calibri"/>
                  <a:sym typeface="Calibri"/>
                </a:rPr>
                <a:t>Over 1.5 million visits to Emergency Departments</a:t>
              </a:r>
              <a:endParaRPr sz="1100" dirty="0"/>
            </a:p>
          </p:txBody>
        </p:sp>
      </p:grpSp>
      <p:grpSp>
        <p:nvGrpSpPr>
          <p:cNvPr id="179" name="Google Shape;179;p16"/>
          <p:cNvGrpSpPr/>
          <p:nvPr/>
        </p:nvGrpSpPr>
        <p:grpSpPr>
          <a:xfrm>
            <a:off x="3627069" y="1249141"/>
            <a:ext cx="2446353" cy="2274554"/>
            <a:chOff x="3311860" y="2356327"/>
            <a:chExt cx="2520280" cy="1792753"/>
          </a:xfrm>
        </p:grpSpPr>
        <p:sp>
          <p:nvSpPr>
            <p:cNvPr id="180" name="Google Shape;180;p16"/>
            <p:cNvSpPr/>
            <p:nvPr/>
          </p:nvSpPr>
          <p:spPr>
            <a:xfrm>
              <a:off x="3311860" y="2420888"/>
              <a:ext cx="2520280" cy="1728192"/>
            </a:xfrm>
            <a:prstGeom prst="rect">
              <a:avLst/>
            </a:prstGeom>
            <a:blipFill rotWithShape="1">
              <a:blip r:embed="rId5">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p:txBody>
        </p:sp>
        <p:sp>
          <p:nvSpPr>
            <p:cNvPr id="181" name="Google Shape;181;p16"/>
            <p:cNvSpPr/>
            <p:nvPr/>
          </p:nvSpPr>
          <p:spPr>
            <a:xfrm>
              <a:off x="3311860" y="2356327"/>
              <a:ext cx="2520280" cy="1792752"/>
            </a:xfrm>
            <a:prstGeom prst="rect">
              <a:avLst/>
            </a:prstGeom>
            <a:solidFill>
              <a:srgbClr val="FF0066">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p:txBody>
        </p:sp>
        <p:sp>
          <p:nvSpPr>
            <p:cNvPr id="183" name="Google Shape;183;p16"/>
            <p:cNvSpPr txBox="1"/>
            <p:nvPr/>
          </p:nvSpPr>
          <p:spPr>
            <a:xfrm>
              <a:off x="3413085" y="3113530"/>
              <a:ext cx="2337925" cy="834608"/>
            </a:xfrm>
            <a:prstGeom prst="rect">
              <a:avLst/>
            </a:prstGeom>
            <a:noFill/>
            <a:ln>
              <a:noFill/>
            </a:ln>
          </p:spPr>
          <p:txBody>
            <a:bodyPr spcFirstLastPara="1" wrap="square" lIns="0" tIns="0" rIns="0" bIns="0" anchor="t" anchorCtr="0">
              <a:noAutofit/>
            </a:bodyPr>
            <a:lstStyle/>
            <a:p>
              <a:pPr lvl="1" algn="ctr"/>
              <a:r>
                <a:rPr lang="en-US" sz="1600" b="1" dirty="0" smtClean="0">
                  <a:solidFill>
                    <a:schemeClr val="lt1"/>
                  </a:solidFill>
                  <a:latin typeface="Calibri"/>
                  <a:ea typeface="Calibri"/>
                  <a:cs typeface="Calibri"/>
                  <a:sym typeface="Calibri"/>
                </a:rPr>
                <a:t>Over </a:t>
              </a:r>
              <a:r>
                <a:rPr lang="en-US" sz="1600" b="1" dirty="0">
                  <a:solidFill>
                    <a:schemeClr val="lt1"/>
                  </a:solidFill>
                  <a:latin typeface="Calibri"/>
                  <a:ea typeface="Calibri"/>
                  <a:cs typeface="Calibri"/>
                  <a:sym typeface="Calibri"/>
                </a:rPr>
                <a:t>15.4 million visits to physicians</a:t>
              </a:r>
              <a:endParaRPr sz="1050" dirty="0"/>
            </a:p>
          </p:txBody>
        </p:sp>
      </p:grpSp>
      <p:grpSp>
        <p:nvGrpSpPr>
          <p:cNvPr id="185" name="Google Shape;185;p16"/>
          <p:cNvGrpSpPr/>
          <p:nvPr/>
        </p:nvGrpSpPr>
        <p:grpSpPr>
          <a:xfrm>
            <a:off x="3640467" y="3852808"/>
            <a:ext cx="2308777" cy="2299685"/>
            <a:chOff x="3311860" y="4366530"/>
            <a:chExt cx="2520280" cy="1735781"/>
          </a:xfrm>
        </p:grpSpPr>
        <p:sp>
          <p:nvSpPr>
            <p:cNvPr id="186" name="Google Shape;186;p16"/>
            <p:cNvSpPr/>
            <p:nvPr/>
          </p:nvSpPr>
          <p:spPr>
            <a:xfrm>
              <a:off x="3311860" y="4374119"/>
              <a:ext cx="2520280" cy="1728192"/>
            </a:xfrm>
            <a:prstGeom prst="rect">
              <a:avLst/>
            </a:prstGeom>
            <a:blipFill rotWithShape="1">
              <a:blip r:embed="rId6">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p:txBody>
        </p:sp>
        <p:sp>
          <p:nvSpPr>
            <p:cNvPr id="187" name="Google Shape;187;p16"/>
            <p:cNvSpPr/>
            <p:nvPr/>
          </p:nvSpPr>
          <p:spPr>
            <a:xfrm>
              <a:off x="3311860" y="4366530"/>
              <a:ext cx="2520280" cy="1724597"/>
            </a:xfrm>
            <a:prstGeom prst="rect">
              <a:avLst/>
            </a:prstGeom>
            <a:solidFill>
              <a:srgbClr val="00B0F0">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p:txBody>
        </p:sp>
        <p:sp>
          <p:nvSpPr>
            <p:cNvPr id="189" name="Google Shape;189;p16"/>
            <p:cNvSpPr txBox="1"/>
            <p:nvPr/>
          </p:nvSpPr>
          <p:spPr>
            <a:xfrm>
              <a:off x="3608533" y="4804192"/>
              <a:ext cx="2223607" cy="712712"/>
            </a:xfrm>
            <a:prstGeom prst="rect">
              <a:avLst/>
            </a:prstGeom>
            <a:noFill/>
            <a:ln>
              <a:noFill/>
            </a:ln>
          </p:spPr>
          <p:txBody>
            <a:bodyPr spcFirstLastPara="1" wrap="square" lIns="0" tIns="0" rIns="0" bIns="0" anchor="t" anchorCtr="0">
              <a:noAutofit/>
            </a:bodyPr>
            <a:lstStyle/>
            <a:p>
              <a:pPr lvl="1" algn="ctr"/>
              <a:r>
                <a:rPr lang="en-US" sz="1800" b="1" dirty="0" smtClean="0">
                  <a:solidFill>
                    <a:schemeClr val="lt1"/>
                  </a:solidFill>
                  <a:latin typeface="Calibri"/>
                  <a:ea typeface="Calibri"/>
                  <a:cs typeface="Calibri"/>
                  <a:sym typeface="Calibri"/>
                </a:rPr>
                <a:t>726</a:t>
              </a:r>
            </a:p>
            <a:p>
              <a:pPr lvl="1" algn="ctr"/>
              <a:r>
                <a:rPr lang="en-US" sz="1800" b="1" dirty="0" smtClean="0">
                  <a:solidFill>
                    <a:schemeClr val="lt1"/>
                  </a:solidFill>
                  <a:latin typeface="Calibri"/>
                  <a:ea typeface="Calibri"/>
                  <a:cs typeface="Calibri"/>
                  <a:sym typeface="Calibri"/>
                </a:rPr>
                <a:t> </a:t>
              </a:r>
              <a:r>
                <a:rPr lang="en-US" sz="1800" b="1" dirty="0">
                  <a:solidFill>
                    <a:schemeClr val="lt1"/>
                  </a:solidFill>
                  <a:latin typeface="Calibri"/>
                  <a:ea typeface="Calibri"/>
                  <a:cs typeface="Calibri"/>
                  <a:sym typeface="Calibri"/>
                </a:rPr>
                <a:t>hospitalizations </a:t>
              </a:r>
              <a:endParaRPr sz="1200" dirty="0"/>
            </a:p>
          </p:txBody>
        </p:sp>
      </p:grpSp>
      <p:sp>
        <p:nvSpPr>
          <p:cNvPr id="203" name="Google Shape;203;p16"/>
          <p:cNvSpPr txBox="1"/>
          <p:nvPr/>
        </p:nvSpPr>
        <p:spPr>
          <a:xfrm>
            <a:off x="708356" y="37099"/>
            <a:ext cx="5924091"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200"/>
              <a:buFont typeface="Calibri"/>
              <a:buNone/>
            </a:pPr>
            <a:r>
              <a:rPr lang="en-US" sz="3200" dirty="0" smtClean="0">
                <a:solidFill>
                  <a:srgbClr val="FFFFFF"/>
                </a:solidFill>
                <a:latin typeface="Calibri"/>
                <a:ea typeface="Calibri"/>
                <a:cs typeface="Calibri"/>
                <a:sym typeface="Calibri"/>
              </a:rPr>
              <a:t>Annual Statistics on COPD</a:t>
            </a:r>
            <a:endParaRPr sz="3200" dirty="0">
              <a:solidFill>
                <a:srgbClr val="FFFFFF"/>
              </a:solidFill>
              <a:latin typeface="Calibri"/>
              <a:ea typeface="Calibri"/>
              <a:cs typeface="Calibri"/>
              <a:sym typeface="Calibri"/>
            </a:endParaRPr>
          </a:p>
        </p:txBody>
      </p:sp>
      <p:sp>
        <p:nvSpPr>
          <p:cNvPr id="23" name="Google Shape;189;p16"/>
          <p:cNvSpPr txBox="1"/>
          <p:nvPr/>
        </p:nvSpPr>
        <p:spPr>
          <a:xfrm>
            <a:off x="1311782" y="6232279"/>
            <a:ext cx="4761640" cy="950376"/>
          </a:xfrm>
          <a:prstGeom prst="rect">
            <a:avLst/>
          </a:prstGeom>
          <a:noFill/>
          <a:ln>
            <a:noFill/>
          </a:ln>
        </p:spPr>
        <p:txBody>
          <a:bodyPr spcFirstLastPara="1" wrap="square" lIns="0" tIns="0" rIns="0" bIns="0" anchor="t" anchorCtr="0">
            <a:noAutofit/>
          </a:bodyPr>
          <a:lstStyle/>
          <a:p>
            <a:pPr lvl="1" algn="ctr"/>
            <a:r>
              <a:rPr lang="en-US" sz="2400" b="1" dirty="0" smtClean="0">
                <a:solidFill>
                  <a:schemeClr val="tx1"/>
                </a:solidFill>
                <a:latin typeface="Calibri"/>
                <a:cs typeface="Calibri"/>
                <a:sym typeface="Calibri"/>
              </a:rPr>
              <a:t>Source</a:t>
            </a:r>
            <a:r>
              <a:rPr lang="en-US" sz="2400" b="1" dirty="0">
                <a:solidFill>
                  <a:schemeClr val="tx1"/>
                </a:solidFill>
                <a:latin typeface="Calibri"/>
                <a:cs typeface="Calibri"/>
                <a:sym typeface="Calibri"/>
              </a:rPr>
              <a:t>: </a:t>
            </a:r>
            <a:r>
              <a:rPr lang="en-US" sz="2400" dirty="0">
                <a:solidFill>
                  <a:schemeClr val="tx1"/>
                </a:solidFill>
                <a:latin typeface="Calibri"/>
                <a:cs typeface="Calibri"/>
                <a:sym typeface="Calibri"/>
              </a:rPr>
              <a:t>May and Li, </a:t>
            </a:r>
            <a:r>
              <a:rPr lang="en-US" sz="2400" dirty="0" smtClean="0">
                <a:solidFill>
                  <a:schemeClr val="tx1"/>
                </a:solidFill>
                <a:latin typeface="Calibri"/>
                <a:cs typeface="Calibri"/>
                <a:sym typeface="Calibri"/>
              </a:rPr>
              <a:t>(2015)</a:t>
            </a:r>
            <a:endParaRPr sz="1600" dirty="0">
              <a:solidFill>
                <a:schemeClr val="tx1"/>
              </a:solidFill>
            </a:endParaRPr>
          </a:p>
        </p:txBody>
      </p:sp>
      <p:pic>
        <p:nvPicPr>
          <p:cNvPr id="2" name="Picture 1"/>
          <p:cNvPicPr>
            <a:picLocks noChangeAspect="1"/>
          </p:cNvPicPr>
          <p:nvPr/>
        </p:nvPicPr>
        <p:blipFill>
          <a:blip r:embed="rId7"/>
          <a:stretch>
            <a:fillRect/>
          </a:stretch>
        </p:blipFill>
        <p:spPr>
          <a:xfrm>
            <a:off x="6632447" y="1672358"/>
            <a:ext cx="5348733" cy="4039820"/>
          </a:xfrm>
          <a:prstGeom prst="rect">
            <a:avLst/>
          </a:prstGeom>
        </p:spPr>
      </p:pic>
    </p:spTree>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8"/>
          <p:cNvSpPr/>
          <p:nvPr/>
        </p:nvSpPr>
        <p:spPr>
          <a:xfrm>
            <a:off x="-6998" y="-9462"/>
            <a:ext cx="7037143" cy="706889"/>
          </a:xfrm>
          <a:custGeom>
            <a:avLst/>
            <a:gdLst/>
            <a:ahLst/>
            <a:cxnLst/>
            <a:rect l="l" t="t" r="r" b="b"/>
            <a:pathLst>
              <a:path w="9265" h="906" extrusionOk="0">
                <a:moveTo>
                  <a:pt x="0" y="906"/>
                </a:moveTo>
                <a:lnTo>
                  <a:pt x="9265" y="906"/>
                </a:lnTo>
                <a:lnTo>
                  <a:pt x="8652" y="0"/>
                </a:lnTo>
                <a:lnTo>
                  <a:pt x="0" y="0"/>
                </a:lnTo>
                <a:lnTo>
                  <a:pt x="0" y="906"/>
                </a:lnTo>
                <a:close/>
              </a:path>
            </a:pathLst>
          </a:cu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cxnSp>
        <p:nvCxnSpPr>
          <p:cNvPr id="241" name="Google Shape;241;p18"/>
          <p:cNvCxnSpPr/>
          <p:nvPr/>
        </p:nvCxnSpPr>
        <p:spPr>
          <a:xfrm>
            <a:off x="-5080" y="701675"/>
            <a:ext cx="11986260" cy="635"/>
          </a:xfrm>
          <a:prstGeom prst="straightConnector1">
            <a:avLst/>
          </a:prstGeom>
          <a:noFill/>
          <a:ln w="9525" cap="flat" cmpd="sng">
            <a:solidFill>
              <a:schemeClr val="lt2"/>
            </a:solidFill>
            <a:prstDash val="solid"/>
            <a:round/>
            <a:headEnd type="none" w="sm" len="sm"/>
            <a:tailEnd type="none" w="sm" len="sm"/>
          </a:ln>
        </p:spPr>
      </p:cxnSp>
      <p:sp>
        <p:nvSpPr>
          <p:cNvPr id="242" name="Google Shape;242;p18"/>
          <p:cNvSpPr/>
          <p:nvPr/>
        </p:nvSpPr>
        <p:spPr>
          <a:xfrm rot="5400000">
            <a:off x="227926" y="87894"/>
            <a:ext cx="480431" cy="480430"/>
          </a:xfrm>
          <a:custGeom>
            <a:avLst/>
            <a:gdLst/>
            <a:ahLst/>
            <a:cxnLst/>
            <a:rect l="l" t="t" r="r" b="b"/>
            <a:pathLst>
              <a:path w="2046" h="2046" extrusionOk="0">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708" y="1652"/>
                </a:moveTo>
                <a:lnTo>
                  <a:pt x="708" y="1023"/>
                </a:lnTo>
                <a:lnTo>
                  <a:pt x="393" y="1023"/>
                </a:lnTo>
                <a:lnTo>
                  <a:pt x="1023" y="393"/>
                </a:lnTo>
                <a:lnTo>
                  <a:pt x="1652" y="1023"/>
                </a:lnTo>
                <a:lnTo>
                  <a:pt x="1338" y="1023"/>
                </a:lnTo>
                <a:lnTo>
                  <a:pt x="1338" y="1652"/>
                </a:lnTo>
                <a:lnTo>
                  <a:pt x="708" y="165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grpSp>
        <p:nvGrpSpPr>
          <p:cNvPr id="253" name="Google Shape;253;p18"/>
          <p:cNvGrpSpPr/>
          <p:nvPr/>
        </p:nvGrpSpPr>
        <p:grpSpPr>
          <a:xfrm>
            <a:off x="4984809" y="1238131"/>
            <a:ext cx="4903836" cy="1161923"/>
            <a:chOff x="0" y="0"/>
            <a:chExt cx="3677100" cy="871500"/>
          </a:xfrm>
        </p:grpSpPr>
        <p:cxnSp>
          <p:nvCxnSpPr>
            <p:cNvPr id="254" name="Google Shape;254;p18"/>
            <p:cNvCxnSpPr>
              <a:stCxn id="255" idx="7"/>
            </p:cNvCxnSpPr>
            <p:nvPr/>
          </p:nvCxnSpPr>
          <p:spPr>
            <a:xfrm>
              <a:off x="871500" y="0"/>
              <a:ext cx="2805600" cy="0"/>
            </a:xfrm>
            <a:prstGeom prst="straightConnector1">
              <a:avLst/>
            </a:prstGeom>
            <a:noFill/>
            <a:ln w="12700" cap="flat" cmpd="sng">
              <a:solidFill>
                <a:srgbClr val="FF3399"/>
              </a:solidFill>
              <a:prstDash val="solid"/>
              <a:round/>
              <a:headEnd type="none" w="sm" len="sm"/>
              <a:tailEnd type="none" w="sm" len="sm"/>
            </a:ln>
          </p:spPr>
        </p:cxnSp>
        <p:grpSp>
          <p:nvGrpSpPr>
            <p:cNvPr id="256" name="Google Shape;256;p18"/>
            <p:cNvGrpSpPr/>
            <p:nvPr/>
          </p:nvGrpSpPr>
          <p:grpSpPr>
            <a:xfrm>
              <a:off x="0" y="0"/>
              <a:ext cx="902652" cy="871500"/>
              <a:chOff x="0" y="0"/>
              <a:chExt cx="902652" cy="871500"/>
            </a:xfrm>
          </p:grpSpPr>
          <p:sp>
            <p:nvSpPr>
              <p:cNvPr id="255" name="Google Shape;255;p18"/>
              <p:cNvSpPr/>
              <p:nvPr/>
            </p:nvSpPr>
            <p:spPr>
              <a:xfrm>
                <a:off x="0" y="0"/>
                <a:ext cx="871500" cy="871500"/>
              </a:xfrm>
              <a:custGeom>
                <a:avLst/>
                <a:gdLst/>
                <a:ahLst/>
                <a:cxnLst/>
                <a:rect l="l" t="t" r="r" b="b"/>
                <a:pathLst>
                  <a:path w="871500" h="871500" extrusionOk="0">
                    <a:moveTo>
                      <a:pt x="0" y="435750"/>
                    </a:moveTo>
                    <a:cubicBezTo>
                      <a:pt x="0" y="195092"/>
                      <a:pt x="195092" y="0"/>
                      <a:pt x="435750" y="0"/>
                    </a:cubicBezTo>
                    <a:lnTo>
                      <a:pt x="871500" y="0"/>
                    </a:lnTo>
                    <a:lnTo>
                      <a:pt x="871500" y="435750"/>
                    </a:lnTo>
                    <a:cubicBezTo>
                      <a:pt x="871500" y="676408"/>
                      <a:pt x="676408" y="871500"/>
                      <a:pt x="435750" y="871500"/>
                    </a:cubicBezTo>
                    <a:cubicBezTo>
                      <a:pt x="195092" y="871500"/>
                      <a:pt x="0" y="676408"/>
                      <a:pt x="0" y="435750"/>
                    </a:cubicBezTo>
                    <a:close/>
                  </a:path>
                </a:pathLst>
              </a:cu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p:txBody>
          </p:sp>
          <p:sp>
            <p:nvSpPr>
              <p:cNvPr id="257" name="Google Shape;257;p18"/>
              <p:cNvSpPr txBox="1"/>
              <p:nvPr/>
            </p:nvSpPr>
            <p:spPr>
              <a:xfrm>
                <a:off x="38556" y="247962"/>
                <a:ext cx="864096" cy="29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8F8F8"/>
                  </a:buClr>
                  <a:buSzPts val="2000"/>
                  <a:buFont typeface="Calibri"/>
                  <a:buNone/>
                </a:pPr>
                <a:endParaRPr sz="2000" b="1" dirty="0">
                  <a:solidFill>
                    <a:srgbClr val="F8F8F8"/>
                  </a:solidFill>
                  <a:latin typeface="Calibri"/>
                  <a:ea typeface="Calibri"/>
                  <a:cs typeface="Calibri"/>
                  <a:sym typeface="Calibri"/>
                </a:endParaRPr>
              </a:p>
            </p:txBody>
          </p:sp>
        </p:grpSp>
      </p:grpSp>
      <p:grpSp>
        <p:nvGrpSpPr>
          <p:cNvPr id="263" name="Google Shape;263;p18"/>
          <p:cNvGrpSpPr/>
          <p:nvPr/>
        </p:nvGrpSpPr>
        <p:grpSpPr>
          <a:xfrm>
            <a:off x="5056382" y="5028145"/>
            <a:ext cx="4886847" cy="1161923"/>
            <a:chOff x="0" y="0"/>
            <a:chExt cx="3665621" cy="871500"/>
          </a:xfrm>
        </p:grpSpPr>
        <p:cxnSp>
          <p:nvCxnSpPr>
            <p:cNvPr id="264" name="Google Shape;264;p18"/>
            <p:cNvCxnSpPr/>
            <p:nvPr/>
          </p:nvCxnSpPr>
          <p:spPr>
            <a:xfrm>
              <a:off x="860065" y="0"/>
              <a:ext cx="2805556" cy="0"/>
            </a:xfrm>
            <a:prstGeom prst="straightConnector1">
              <a:avLst/>
            </a:prstGeom>
            <a:noFill/>
            <a:ln w="12700" cap="flat" cmpd="sng">
              <a:solidFill>
                <a:srgbClr val="7030A0"/>
              </a:solidFill>
              <a:prstDash val="solid"/>
              <a:round/>
              <a:headEnd type="none" w="sm" len="sm"/>
              <a:tailEnd type="none" w="sm" len="sm"/>
            </a:ln>
          </p:spPr>
        </p:cxnSp>
        <p:grpSp>
          <p:nvGrpSpPr>
            <p:cNvPr id="265" name="Google Shape;265;p18"/>
            <p:cNvGrpSpPr/>
            <p:nvPr/>
          </p:nvGrpSpPr>
          <p:grpSpPr>
            <a:xfrm>
              <a:off x="0" y="0"/>
              <a:ext cx="891217" cy="871500"/>
              <a:chOff x="0" y="0"/>
              <a:chExt cx="891217" cy="871500"/>
            </a:xfrm>
          </p:grpSpPr>
          <p:sp>
            <p:nvSpPr>
              <p:cNvPr id="266" name="Google Shape;266;p18"/>
              <p:cNvSpPr/>
              <p:nvPr/>
            </p:nvSpPr>
            <p:spPr>
              <a:xfrm>
                <a:off x="0" y="0"/>
                <a:ext cx="871500" cy="871500"/>
              </a:xfrm>
              <a:custGeom>
                <a:avLst/>
                <a:gdLst/>
                <a:ahLst/>
                <a:cxnLst/>
                <a:rect l="l" t="t" r="r" b="b"/>
                <a:pathLst>
                  <a:path w="871500" h="871500" extrusionOk="0">
                    <a:moveTo>
                      <a:pt x="0" y="435750"/>
                    </a:moveTo>
                    <a:cubicBezTo>
                      <a:pt x="0" y="195092"/>
                      <a:pt x="195092" y="0"/>
                      <a:pt x="435750" y="0"/>
                    </a:cubicBezTo>
                    <a:lnTo>
                      <a:pt x="871500" y="0"/>
                    </a:lnTo>
                    <a:lnTo>
                      <a:pt x="871500" y="435750"/>
                    </a:lnTo>
                    <a:cubicBezTo>
                      <a:pt x="871500" y="676408"/>
                      <a:pt x="676408" y="871500"/>
                      <a:pt x="435750" y="871500"/>
                    </a:cubicBezTo>
                    <a:cubicBezTo>
                      <a:pt x="195092" y="871500"/>
                      <a:pt x="0" y="676408"/>
                      <a:pt x="0" y="435750"/>
                    </a:cubicBezTo>
                    <a:close/>
                  </a:path>
                </a:pathLst>
              </a:custGeom>
              <a:solidFill>
                <a:srgbClr val="703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p:txBody>
          </p:sp>
          <p:sp>
            <p:nvSpPr>
              <p:cNvPr id="267" name="Google Shape;267;p18"/>
              <p:cNvSpPr txBox="1"/>
              <p:nvPr/>
            </p:nvSpPr>
            <p:spPr>
              <a:xfrm>
                <a:off x="27121" y="235695"/>
                <a:ext cx="864096" cy="29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8F8F8"/>
                  </a:buClr>
                  <a:buSzPts val="2000"/>
                  <a:buFont typeface="Calibri"/>
                  <a:buNone/>
                </a:pPr>
                <a:endParaRPr sz="2000" b="1" dirty="0">
                  <a:solidFill>
                    <a:srgbClr val="F8F8F8"/>
                  </a:solidFill>
                  <a:latin typeface="Calibri"/>
                  <a:ea typeface="Calibri"/>
                  <a:cs typeface="Calibri"/>
                  <a:sym typeface="Calibri"/>
                </a:endParaRPr>
              </a:p>
            </p:txBody>
          </p:sp>
        </p:grpSp>
      </p:grpSp>
      <p:sp>
        <p:nvSpPr>
          <p:cNvPr id="268" name="Google Shape;268;p18"/>
          <p:cNvSpPr/>
          <p:nvPr/>
        </p:nvSpPr>
        <p:spPr>
          <a:xfrm>
            <a:off x="6240018" y="1298218"/>
            <a:ext cx="5741162" cy="830997"/>
          </a:xfrm>
          <a:prstGeom prst="rect">
            <a:avLst/>
          </a:prstGeom>
          <a:noFill/>
          <a:ln>
            <a:noFill/>
          </a:ln>
        </p:spPr>
        <p:txBody>
          <a:bodyPr spcFirstLastPara="1" wrap="square" lIns="91425" tIns="45700" rIns="91425" bIns="45700" anchor="t" anchorCtr="0">
            <a:noAutofit/>
          </a:bodyPr>
          <a:lstStyle/>
          <a:p>
            <a:pPr lvl="0" algn="ctr">
              <a:buClr>
                <a:schemeClr val="dk1"/>
              </a:buClr>
              <a:buSzPts val="2400"/>
            </a:pPr>
            <a:r>
              <a:rPr lang="en-US" sz="2000" b="1" dirty="0" smtClean="0">
                <a:solidFill>
                  <a:schemeClr val="accent2">
                    <a:lumMod val="75000"/>
                  </a:schemeClr>
                </a:solidFill>
              </a:rPr>
              <a:t>Smoking of tobacco</a:t>
            </a:r>
          </a:p>
          <a:p>
            <a:pPr marL="342900" lvl="0" indent="-342900">
              <a:buClr>
                <a:schemeClr val="dk1"/>
              </a:buClr>
              <a:buSzPts val="2400"/>
              <a:buFontTx/>
              <a:buChar char="-"/>
            </a:pPr>
            <a:r>
              <a:rPr lang="en-US" sz="1600" dirty="0"/>
              <a:t>A</a:t>
            </a:r>
            <a:r>
              <a:rPr lang="en-US" sz="1600" dirty="0" smtClean="0"/>
              <a:t>lmost </a:t>
            </a:r>
            <a:r>
              <a:rPr lang="en-US" sz="1600" dirty="0"/>
              <a:t>all of the patients with the chronic obstructive pulmonary disease (98.8 percent) were either current or former </a:t>
            </a:r>
            <a:r>
              <a:rPr lang="en-US" sz="1600" dirty="0" smtClean="0"/>
              <a:t>smokers (Lee et al., 2019).</a:t>
            </a:r>
            <a:endParaRPr sz="1600" dirty="0">
              <a:solidFill>
                <a:schemeClr val="dk1"/>
              </a:solidFill>
              <a:latin typeface="Calibri"/>
              <a:ea typeface="Calibri"/>
              <a:cs typeface="Calibri"/>
              <a:sym typeface="Calibri"/>
            </a:endParaRPr>
          </a:p>
        </p:txBody>
      </p:sp>
      <p:sp>
        <p:nvSpPr>
          <p:cNvPr id="271" name="Google Shape;271;p18"/>
          <p:cNvSpPr txBox="1"/>
          <p:nvPr/>
        </p:nvSpPr>
        <p:spPr>
          <a:xfrm>
            <a:off x="708356" y="37099"/>
            <a:ext cx="5763695"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200"/>
              <a:buFont typeface="Calibri"/>
              <a:buNone/>
            </a:pPr>
            <a:r>
              <a:rPr lang="en-US" sz="2400" b="1" dirty="0" smtClean="0">
                <a:solidFill>
                  <a:srgbClr val="FFFFFF"/>
                </a:solidFill>
                <a:latin typeface="Calibri"/>
                <a:ea typeface="Calibri"/>
                <a:cs typeface="Calibri"/>
                <a:sym typeface="Calibri"/>
              </a:rPr>
              <a:t>Causes of  Lung Disease</a:t>
            </a:r>
            <a:endParaRPr sz="2400" b="1" dirty="0">
              <a:solidFill>
                <a:srgbClr val="FFFFFF"/>
              </a:solidFill>
              <a:latin typeface="Calibri"/>
              <a:ea typeface="Calibri"/>
              <a:cs typeface="Calibri"/>
              <a:sym typeface="Calibri"/>
            </a:endParaRPr>
          </a:p>
        </p:txBody>
      </p:sp>
      <p:grpSp>
        <p:nvGrpSpPr>
          <p:cNvPr id="34" name="Google Shape;253;p18"/>
          <p:cNvGrpSpPr/>
          <p:nvPr/>
        </p:nvGrpSpPr>
        <p:grpSpPr>
          <a:xfrm>
            <a:off x="4984809" y="3150070"/>
            <a:ext cx="4903836" cy="1161923"/>
            <a:chOff x="0" y="0"/>
            <a:chExt cx="3677100" cy="871500"/>
          </a:xfrm>
        </p:grpSpPr>
        <p:cxnSp>
          <p:nvCxnSpPr>
            <p:cNvPr id="35" name="Google Shape;254;p18"/>
            <p:cNvCxnSpPr>
              <a:stCxn id="41" idx="7"/>
            </p:cNvCxnSpPr>
            <p:nvPr/>
          </p:nvCxnSpPr>
          <p:spPr>
            <a:xfrm>
              <a:off x="871500" y="0"/>
              <a:ext cx="2805600" cy="0"/>
            </a:xfrm>
            <a:prstGeom prst="straightConnector1">
              <a:avLst/>
            </a:prstGeom>
            <a:noFill/>
            <a:ln w="12700" cap="flat" cmpd="sng">
              <a:solidFill>
                <a:srgbClr val="FFC000"/>
              </a:solidFill>
              <a:prstDash val="solid"/>
              <a:round/>
              <a:headEnd type="none" w="sm" len="sm"/>
              <a:tailEnd type="none" w="sm" len="sm"/>
            </a:ln>
          </p:spPr>
        </p:cxnSp>
        <p:grpSp>
          <p:nvGrpSpPr>
            <p:cNvPr id="40" name="Google Shape;256;p18"/>
            <p:cNvGrpSpPr/>
            <p:nvPr/>
          </p:nvGrpSpPr>
          <p:grpSpPr>
            <a:xfrm>
              <a:off x="0" y="0"/>
              <a:ext cx="902652" cy="871500"/>
              <a:chOff x="0" y="0"/>
              <a:chExt cx="902652" cy="871500"/>
            </a:xfrm>
          </p:grpSpPr>
          <p:sp>
            <p:nvSpPr>
              <p:cNvPr id="41" name="Google Shape;255;p18"/>
              <p:cNvSpPr/>
              <p:nvPr/>
            </p:nvSpPr>
            <p:spPr>
              <a:xfrm>
                <a:off x="0" y="0"/>
                <a:ext cx="871500" cy="871500"/>
              </a:xfrm>
              <a:custGeom>
                <a:avLst/>
                <a:gdLst/>
                <a:ahLst/>
                <a:cxnLst/>
                <a:rect l="l" t="t" r="r" b="b"/>
                <a:pathLst>
                  <a:path w="871500" h="871500" extrusionOk="0">
                    <a:moveTo>
                      <a:pt x="0" y="435750"/>
                    </a:moveTo>
                    <a:cubicBezTo>
                      <a:pt x="0" y="195092"/>
                      <a:pt x="195092" y="0"/>
                      <a:pt x="435750" y="0"/>
                    </a:cubicBezTo>
                    <a:lnTo>
                      <a:pt x="871500" y="0"/>
                    </a:lnTo>
                    <a:lnTo>
                      <a:pt x="871500" y="435750"/>
                    </a:lnTo>
                    <a:cubicBezTo>
                      <a:pt x="871500" y="676408"/>
                      <a:pt x="676408" y="871500"/>
                      <a:pt x="435750" y="871500"/>
                    </a:cubicBezTo>
                    <a:cubicBezTo>
                      <a:pt x="195092" y="871500"/>
                      <a:pt x="0" y="676408"/>
                      <a:pt x="0" y="435750"/>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p:txBody>
          </p:sp>
          <p:sp>
            <p:nvSpPr>
              <p:cNvPr id="42" name="Google Shape;257;p18"/>
              <p:cNvSpPr txBox="1"/>
              <p:nvPr/>
            </p:nvSpPr>
            <p:spPr>
              <a:xfrm>
                <a:off x="38556" y="247962"/>
                <a:ext cx="864096" cy="29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8F8F8"/>
                  </a:buClr>
                  <a:buSzPts val="2000"/>
                  <a:buFont typeface="Calibri"/>
                  <a:buNone/>
                </a:pPr>
                <a:endParaRPr sz="2000" b="1" dirty="0">
                  <a:solidFill>
                    <a:srgbClr val="F8F8F8"/>
                  </a:solidFill>
                  <a:latin typeface="Calibri"/>
                  <a:ea typeface="Calibri"/>
                  <a:cs typeface="Calibri"/>
                  <a:sym typeface="Calibri"/>
                </a:endParaRPr>
              </a:p>
            </p:txBody>
          </p:sp>
        </p:grpSp>
      </p:grpSp>
      <p:sp>
        <p:nvSpPr>
          <p:cNvPr id="43" name="Google Shape;268;p18"/>
          <p:cNvSpPr/>
          <p:nvPr/>
        </p:nvSpPr>
        <p:spPr>
          <a:xfrm>
            <a:off x="6240018" y="3280456"/>
            <a:ext cx="5741162" cy="830997"/>
          </a:xfrm>
          <a:prstGeom prst="rect">
            <a:avLst/>
          </a:prstGeom>
          <a:noFill/>
          <a:ln>
            <a:noFill/>
          </a:ln>
        </p:spPr>
        <p:txBody>
          <a:bodyPr spcFirstLastPara="1" wrap="square" lIns="91425" tIns="45700" rIns="91425" bIns="45700" anchor="t" anchorCtr="0">
            <a:noAutofit/>
          </a:bodyPr>
          <a:lstStyle/>
          <a:p>
            <a:pPr lvl="0" algn="ctr">
              <a:buClr>
                <a:schemeClr val="dk1"/>
              </a:buClr>
              <a:buSzPts val="2400"/>
            </a:pPr>
            <a:r>
              <a:rPr lang="en-US" sz="2000" b="1" dirty="0" smtClean="0">
                <a:solidFill>
                  <a:schemeClr val="accent2">
                    <a:lumMod val="75000"/>
                  </a:schemeClr>
                </a:solidFill>
              </a:rPr>
              <a:t>Exposure to irritant Gases</a:t>
            </a:r>
          </a:p>
          <a:p>
            <a:pPr marL="342900" lvl="0" indent="-342900">
              <a:buClr>
                <a:schemeClr val="dk1"/>
              </a:buClr>
              <a:buSzPts val="2400"/>
              <a:buFontTx/>
              <a:buChar char="-"/>
            </a:pPr>
            <a:r>
              <a:rPr lang="en-US" sz="1600" dirty="0" smtClean="0"/>
              <a:t>Common among employees who worked in environments prone to toxic gases (</a:t>
            </a:r>
            <a:r>
              <a:rPr lang="en-US" sz="1600" dirty="0"/>
              <a:t>Pietrangelo, 2021</a:t>
            </a:r>
            <a:r>
              <a:rPr lang="en-US" sz="1600" dirty="0" smtClean="0"/>
              <a:t>).</a:t>
            </a:r>
            <a:endParaRPr sz="1600" dirty="0">
              <a:solidFill>
                <a:schemeClr val="dk1"/>
              </a:solidFill>
              <a:latin typeface="Calibri"/>
              <a:ea typeface="Calibri"/>
              <a:cs typeface="Calibri"/>
              <a:sym typeface="Calibri"/>
            </a:endParaRPr>
          </a:p>
        </p:txBody>
      </p:sp>
      <p:sp>
        <p:nvSpPr>
          <p:cNvPr id="44" name="Google Shape;268;p18"/>
          <p:cNvSpPr/>
          <p:nvPr/>
        </p:nvSpPr>
        <p:spPr>
          <a:xfrm>
            <a:off x="6188599" y="5055773"/>
            <a:ext cx="5741162" cy="830997"/>
          </a:xfrm>
          <a:prstGeom prst="rect">
            <a:avLst/>
          </a:prstGeom>
          <a:noFill/>
          <a:ln>
            <a:noFill/>
          </a:ln>
        </p:spPr>
        <p:txBody>
          <a:bodyPr spcFirstLastPara="1" wrap="square" lIns="91425" tIns="45700" rIns="91425" bIns="45700" anchor="t" anchorCtr="0">
            <a:noAutofit/>
          </a:bodyPr>
          <a:lstStyle/>
          <a:p>
            <a:pPr lvl="0" algn="ctr">
              <a:buClr>
                <a:schemeClr val="dk1"/>
              </a:buClr>
              <a:buSzPts val="2400"/>
            </a:pPr>
            <a:r>
              <a:rPr lang="en-US" sz="2000" b="1" dirty="0" smtClean="0">
                <a:solidFill>
                  <a:schemeClr val="accent2">
                    <a:lumMod val="75000"/>
                  </a:schemeClr>
                </a:solidFill>
              </a:rPr>
              <a:t>Genetic Causes</a:t>
            </a:r>
          </a:p>
          <a:p>
            <a:pPr marL="342900" lvl="0" indent="-342900">
              <a:buClr>
                <a:schemeClr val="dk1"/>
              </a:buClr>
              <a:buSzPts val="2400"/>
              <a:buFontTx/>
              <a:buChar char="-"/>
            </a:pPr>
            <a:r>
              <a:rPr lang="en-US" sz="1600" dirty="0" smtClean="0"/>
              <a:t>5 percent of COPD cases attributed to the deficiency </a:t>
            </a:r>
            <a:r>
              <a:rPr lang="en-US" sz="1600" dirty="0"/>
              <a:t>of a protein known alpha-1-antitrypsin </a:t>
            </a:r>
            <a:r>
              <a:rPr lang="en-US" sz="1600" dirty="0" smtClean="0"/>
              <a:t>(</a:t>
            </a:r>
            <a:r>
              <a:rPr lang="en-US" sz="1600" dirty="0"/>
              <a:t>Brode et al, 2012). </a:t>
            </a:r>
            <a:endParaRPr sz="160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373222" y="1238131"/>
            <a:ext cx="4413266" cy="4500493"/>
          </a:xfrm>
          <a:prstGeom prst="rect">
            <a:avLst/>
          </a:prstGeom>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28"/>
          <p:cNvSpPr/>
          <p:nvPr/>
        </p:nvSpPr>
        <p:spPr>
          <a:xfrm>
            <a:off x="-6998" y="-9462"/>
            <a:ext cx="9519133" cy="706889"/>
          </a:xfrm>
          <a:custGeom>
            <a:avLst/>
            <a:gdLst/>
            <a:ahLst/>
            <a:cxnLst/>
            <a:rect l="l" t="t" r="r" b="b"/>
            <a:pathLst>
              <a:path w="9265" h="906" extrusionOk="0">
                <a:moveTo>
                  <a:pt x="0" y="906"/>
                </a:moveTo>
                <a:lnTo>
                  <a:pt x="9265" y="906"/>
                </a:lnTo>
                <a:lnTo>
                  <a:pt x="8652" y="0"/>
                </a:lnTo>
                <a:lnTo>
                  <a:pt x="0" y="0"/>
                </a:lnTo>
                <a:lnTo>
                  <a:pt x="0" y="906"/>
                </a:lnTo>
                <a:close/>
              </a:path>
            </a:pathLst>
          </a:cu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cxnSp>
        <p:nvCxnSpPr>
          <p:cNvPr id="583" name="Google Shape;583;p28"/>
          <p:cNvCxnSpPr/>
          <p:nvPr/>
        </p:nvCxnSpPr>
        <p:spPr>
          <a:xfrm>
            <a:off x="-5080" y="701675"/>
            <a:ext cx="11986260" cy="635"/>
          </a:xfrm>
          <a:prstGeom prst="straightConnector1">
            <a:avLst/>
          </a:prstGeom>
          <a:noFill/>
          <a:ln w="9525" cap="flat" cmpd="sng">
            <a:solidFill>
              <a:schemeClr val="lt2"/>
            </a:solidFill>
            <a:prstDash val="solid"/>
            <a:round/>
            <a:headEnd type="none" w="sm" len="sm"/>
            <a:tailEnd type="none" w="sm" len="sm"/>
          </a:ln>
        </p:spPr>
      </p:cxnSp>
      <p:sp>
        <p:nvSpPr>
          <p:cNvPr id="584" name="Google Shape;584;p28"/>
          <p:cNvSpPr/>
          <p:nvPr/>
        </p:nvSpPr>
        <p:spPr>
          <a:xfrm rot="5400000">
            <a:off x="227926" y="87894"/>
            <a:ext cx="480431" cy="480430"/>
          </a:xfrm>
          <a:custGeom>
            <a:avLst/>
            <a:gdLst/>
            <a:ahLst/>
            <a:cxnLst/>
            <a:rect l="l" t="t" r="r" b="b"/>
            <a:pathLst>
              <a:path w="2046" h="2046" extrusionOk="0">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708" y="1652"/>
                </a:moveTo>
                <a:lnTo>
                  <a:pt x="708" y="1023"/>
                </a:lnTo>
                <a:lnTo>
                  <a:pt x="393" y="1023"/>
                </a:lnTo>
                <a:lnTo>
                  <a:pt x="1023" y="393"/>
                </a:lnTo>
                <a:lnTo>
                  <a:pt x="1652" y="1023"/>
                </a:lnTo>
                <a:lnTo>
                  <a:pt x="1338" y="1023"/>
                </a:lnTo>
                <a:lnTo>
                  <a:pt x="1338" y="1652"/>
                </a:lnTo>
                <a:lnTo>
                  <a:pt x="708" y="165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590" name="Google Shape;590;p28"/>
          <p:cNvSpPr/>
          <p:nvPr/>
        </p:nvSpPr>
        <p:spPr>
          <a:xfrm>
            <a:off x="227926" y="934600"/>
            <a:ext cx="11018006" cy="830997"/>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285750" lvl="0" indent="-285750">
              <a:lnSpc>
                <a:spcPct val="150000"/>
              </a:lnSpc>
              <a:buFont typeface="Wingdings" panose="05000000000000000000" pitchFamily="2" charset="2"/>
              <a:buChar char="q"/>
            </a:pPr>
            <a:r>
              <a:rPr lang="en-US" sz="1600" dirty="0"/>
              <a:t>Avoiding/quitting smoking or exposure to second hand smoke</a:t>
            </a:r>
            <a:endParaRPr sz="1600" dirty="0">
              <a:solidFill>
                <a:schemeClr val="dk1"/>
              </a:solidFill>
              <a:latin typeface="Calibri"/>
              <a:ea typeface="Calibri"/>
              <a:cs typeface="Calibri"/>
              <a:sym typeface="Calibri"/>
            </a:endParaRPr>
          </a:p>
        </p:txBody>
      </p:sp>
      <p:sp>
        <p:nvSpPr>
          <p:cNvPr id="601" name="Google Shape;601;p28"/>
          <p:cNvSpPr txBox="1"/>
          <p:nvPr/>
        </p:nvSpPr>
        <p:spPr>
          <a:xfrm>
            <a:off x="708357" y="84599"/>
            <a:ext cx="8186261"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200"/>
              <a:buFont typeface="Calibri"/>
              <a:buNone/>
            </a:pPr>
            <a:r>
              <a:rPr lang="en-US" sz="2400" b="1" dirty="0" smtClean="0">
                <a:solidFill>
                  <a:srgbClr val="FFFFFF"/>
                </a:solidFill>
                <a:latin typeface="Calibri"/>
                <a:ea typeface="Calibri"/>
                <a:cs typeface="Calibri"/>
                <a:sym typeface="Calibri"/>
              </a:rPr>
              <a:t>Prevention tips for Lung Disease</a:t>
            </a:r>
            <a:endParaRPr sz="2400" b="1" dirty="0">
              <a:solidFill>
                <a:srgbClr val="FFFFFF"/>
              </a:solidFill>
              <a:latin typeface="Calibri"/>
              <a:ea typeface="Calibri"/>
              <a:cs typeface="Calibri"/>
              <a:sym typeface="Calibri"/>
            </a:endParaRPr>
          </a:p>
        </p:txBody>
      </p:sp>
      <p:sp>
        <p:nvSpPr>
          <p:cNvPr id="22" name="Google Shape;590;p28"/>
          <p:cNvSpPr/>
          <p:nvPr/>
        </p:nvSpPr>
        <p:spPr>
          <a:xfrm>
            <a:off x="227926" y="2249372"/>
            <a:ext cx="11018006" cy="830997"/>
          </a:xfrm>
          <a:prstGeom prst="rect">
            <a:avLst/>
          </a:prstGeom>
          <a:solidFill>
            <a:schemeClr val="accent2">
              <a:lumMod val="20000"/>
              <a:lumOff val="80000"/>
            </a:schemeClr>
          </a:solidFill>
          <a:ln>
            <a:noFill/>
          </a:ln>
        </p:spPr>
        <p:txBody>
          <a:bodyPr spcFirstLastPara="1" wrap="square" lIns="91425" tIns="45700" rIns="91425" bIns="45700" anchor="ctr" anchorCtr="0">
            <a:noAutofit/>
          </a:bodyPr>
          <a:lstStyle/>
          <a:p>
            <a:pPr marL="285750" lvl="0" indent="-285750">
              <a:lnSpc>
                <a:spcPct val="150000"/>
              </a:lnSpc>
              <a:buFont typeface="Wingdings" panose="05000000000000000000" pitchFamily="2" charset="2"/>
              <a:buChar char="q"/>
            </a:pPr>
            <a:r>
              <a:rPr lang="en-US" sz="1600" dirty="0"/>
              <a:t>Limit exposure to pollutants such as irritant </a:t>
            </a:r>
            <a:r>
              <a:rPr lang="en-US" sz="1600" dirty="0" smtClean="0"/>
              <a:t>gases</a:t>
            </a:r>
            <a:endParaRPr sz="1600" dirty="0">
              <a:solidFill>
                <a:schemeClr val="dk1"/>
              </a:solidFill>
              <a:latin typeface="Calibri"/>
              <a:ea typeface="Calibri"/>
              <a:cs typeface="Calibri"/>
              <a:sym typeface="Calibri"/>
            </a:endParaRPr>
          </a:p>
        </p:txBody>
      </p:sp>
      <p:sp>
        <p:nvSpPr>
          <p:cNvPr id="23" name="Google Shape;590;p28"/>
          <p:cNvSpPr/>
          <p:nvPr/>
        </p:nvSpPr>
        <p:spPr>
          <a:xfrm>
            <a:off x="227926" y="3816346"/>
            <a:ext cx="11018006" cy="830997"/>
          </a:xfrm>
          <a:prstGeom prst="rect">
            <a:avLst/>
          </a:prstGeom>
          <a:solidFill>
            <a:schemeClr val="accent6">
              <a:lumMod val="60000"/>
              <a:lumOff val="40000"/>
            </a:schemeClr>
          </a:solidFill>
          <a:ln>
            <a:noFill/>
          </a:ln>
        </p:spPr>
        <p:txBody>
          <a:bodyPr spcFirstLastPara="1" wrap="square" lIns="91425" tIns="45700" rIns="91425" bIns="45700" anchor="ctr" anchorCtr="0">
            <a:noAutofit/>
          </a:bodyPr>
          <a:lstStyle/>
          <a:p>
            <a:pPr marL="285750" indent="-285750">
              <a:lnSpc>
                <a:spcPct val="150000"/>
              </a:lnSpc>
              <a:buFont typeface="Wingdings" panose="05000000000000000000" pitchFamily="2" charset="2"/>
              <a:buChar char="q"/>
            </a:pPr>
            <a:r>
              <a:rPr lang="en-US" sz="1600" dirty="0"/>
              <a:t>Aerobic activity to boost heart functioning</a:t>
            </a:r>
            <a:r>
              <a:rPr lang="en-US" sz="1600" dirty="0" smtClean="0"/>
              <a:t>.</a:t>
            </a:r>
            <a:endParaRPr sz="1600" dirty="0">
              <a:solidFill>
                <a:schemeClr val="dk1"/>
              </a:solidFill>
              <a:latin typeface="Calibri"/>
              <a:ea typeface="Calibri"/>
              <a:cs typeface="Calibri"/>
              <a:sym typeface="Calibri"/>
            </a:endParaRPr>
          </a:p>
        </p:txBody>
      </p:sp>
      <p:sp>
        <p:nvSpPr>
          <p:cNvPr id="24" name="Google Shape;590;p28"/>
          <p:cNvSpPr/>
          <p:nvPr/>
        </p:nvSpPr>
        <p:spPr>
          <a:xfrm>
            <a:off x="227926" y="5546617"/>
            <a:ext cx="11018006" cy="830997"/>
          </a:xfrm>
          <a:prstGeom prst="rect">
            <a:avLst/>
          </a:prstGeom>
          <a:solidFill>
            <a:schemeClr val="accent4">
              <a:lumMod val="40000"/>
              <a:lumOff val="60000"/>
            </a:schemeClr>
          </a:solidFill>
          <a:ln>
            <a:noFill/>
          </a:ln>
        </p:spPr>
        <p:txBody>
          <a:bodyPr spcFirstLastPara="1" wrap="square" lIns="91425" tIns="45700" rIns="91425" bIns="45700" anchor="ctr" anchorCtr="0">
            <a:noAutofit/>
          </a:bodyPr>
          <a:lstStyle/>
          <a:p>
            <a:pPr marL="285750" lvl="0" indent="-285750">
              <a:lnSpc>
                <a:spcPct val="150000"/>
              </a:lnSpc>
              <a:buFont typeface="Wingdings" panose="05000000000000000000" pitchFamily="2" charset="2"/>
              <a:buChar char="q"/>
            </a:pPr>
            <a:r>
              <a:rPr lang="en-US" sz="1600" dirty="0"/>
              <a:t>Adopting a healthy and well balanced </a:t>
            </a:r>
            <a:r>
              <a:rPr lang="en-US" sz="1600" dirty="0" smtClean="0"/>
              <a:t>diet</a:t>
            </a:r>
            <a:endParaRPr sz="1600" dirty="0">
              <a:solidFill>
                <a:schemeClr val="dk1"/>
              </a:solidFill>
              <a:latin typeface="Calibri"/>
              <a:ea typeface="Calibri"/>
              <a:cs typeface="Calibri"/>
              <a:sym typeface="Calibri"/>
            </a:endParaRPr>
          </a:p>
        </p:txBody>
      </p:sp>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28"/>
          <p:cNvSpPr/>
          <p:nvPr/>
        </p:nvSpPr>
        <p:spPr>
          <a:xfrm>
            <a:off x="-6998" y="-9462"/>
            <a:ext cx="9519133" cy="706889"/>
          </a:xfrm>
          <a:custGeom>
            <a:avLst/>
            <a:gdLst/>
            <a:ahLst/>
            <a:cxnLst/>
            <a:rect l="l" t="t" r="r" b="b"/>
            <a:pathLst>
              <a:path w="9265" h="906" extrusionOk="0">
                <a:moveTo>
                  <a:pt x="0" y="906"/>
                </a:moveTo>
                <a:lnTo>
                  <a:pt x="9265" y="906"/>
                </a:lnTo>
                <a:lnTo>
                  <a:pt x="8652" y="0"/>
                </a:lnTo>
                <a:lnTo>
                  <a:pt x="0" y="0"/>
                </a:lnTo>
                <a:lnTo>
                  <a:pt x="0" y="906"/>
                </a:lnTo>
                <a:close/>
              </a:path>
            </a:pathLst>
          </a:custGeom>
          <a:solidFill>
            <a:srgbClr val="FF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cxnSp>
        <p:nvCxnSpPr>
          <p:cNvPr id="583" name="Google Shape;583;p28"/>
          <p:cNvCxnSpPr/>
          <p:nvPr/>
        </p:nvCxnSpPr>
        <p:spPr>
          <a:xfrm>
            <a:off x="-5080" y="701675"/>
            <a:ext cx="11986260" cy="635"/>
          </a:xfrm>
          <a:prstGeom prst="straightConnector1">
            <a:avLst/>
          </a:prstGeom>
          <a:noFill/>
          <a:ln w="9525" cap="flat" cmpd="sng">
            <a:solidFill>
              <a:schemeClr val="lt2"/>
            </a:solidFill>
            <a:prstDash val="solid"/>
            <a:round/>
            <a:headEnd type="none" w="sm" len="sm"/>
            <a:tailEnd type="none" w="sm" len="sm"/>
          </a:ln>
        </p:spPr>
      </p:cxnSp>
      <p:sp>
        <p:nvSpPr>
          <p:cNvPr id="584" name="Google Shape;584;p28"/>
          <p:cNvSpPr/>
          <p:nvPr/>
        </p:nvSpPr>
        <p:spPr>
          <a:xfrm rot="5400000">
            <a:off x="227926" y="87894"/>
            <a:ext cx="480431" cy="480430"/>
          </a:xfrm>
          <a:custGeom>
            <a:avLst/>
            <a:gdLst/>
            <a:ahLst/>
            <a:cxnLst/>
            <a:rect l="l" t="t" r="r" b="b"/>
            <a:pathLst>
              <a:path w="2046" h="2046" extrusionOk="0">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708" y="1652"/>
                </a:moveTo>
                <a:lnTo>
                  <a:pt x="708" y="1023"/>
                </a:lnTo>
                <a:lnTo>
                  <a:pt x="393" y="1023"/>
                </a:lnTo>
                <a:lnTo>
                  <a:pt x="1023" y="393"/>
                </a:lnTo>
                <a:lnTo>
                  <a:pt x="1652" y="1023"/>
                </a:lnTo>
                <a:lnTo>
                  <a:pt x="1338" y="1023"/>
                </a:lnTo>
                <a:lnTo>
                  <a:pt x="1338" y="1652"/>
                </a:lnTo>
                <a:lnTo>
                  <a:pt x="708" y="165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590" name="Google Shape;590;p28"/>
          <p:cNvSpPr/>
          <p:nvPr/>
        </p:nvSpPr>
        <p:spPr>
          <a:xfrm>
            <a:off x="227926" y="1164022"/>
            <a:ext cx="11018006" cy="830997"/>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285750" indent="-285750">
              <a:lnSpc>
                <a:spcPct val="150000"/>
              </a:lnSpc>
              <a:buFont typeface="Wingdings" panose="05000000000000000000" pitchFamily="2" charset="2"/>
              <a:buChar char="q"/>
            </a:pPr>
            <a:r>
              <a:rPr lang="en-US" sz="1600" dirty="0" smtClean="0"/>
              <a:t>General </a:t>
            </a:r>
            <a:r>
              <a:rPr lang="en-US" sz="1600" dirty="0"/>
              <a:t>hygiene including washing </a:t>
            </a:r>
            <a:r>
              <a:rPr lang="en-US" sz="1600" dirty="0" smtClean="0"/>
              <a:t>hands</a:t>
            </a:r>
            <a:endParaRPr sz="1600" dirty="0">
              <a:solidFill>
                <a:schemeClr val="dk1"/>
              </a:solidFill>
              <a:latin typeface="Calibri"/>
              <a:ea typeface="Calibri"/>
              <a:cs typeface="Calibri"/>
              <a:sym typeface="Calibri"/>
            </a:endParaRPr>
          </a:p>
        </p:txBody>
      </p:sp>
      <p:sp>
        <p:nvSpPr>
          <p:cNvPr id="601" name="Google Shape;601;p28"/>
          <p:cNvSpPr txBox="1"/>
          <p:nvPr/>
        </p:nvSpPr>
        <p:spPr>
          <a:xfrm>
            <a:off x="708357" y="84599"/>
            <a:ext cx="8186261"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200"/>
              <a:buFont typeface="Calibri"/>
              <a:buNone/>
            </a:pPr>
            <a:r>
              <a:rPr lang="en-US" sz="2400" b="1" dirty="0" smtClean="0">
                <a:solidFill>
                  <a:srgbClr val="FFFFFF"/>
                </a:solidFill>
                <a:latin typeface="Calibri"/>
                <a:ea typeface="Calibri"/>
                <a:cs typeface="Calibri"/>
                <a:sym typeface="Calibri"/>
              </a:rPr>
              <a:t>Prevention tips (cont’d)</a:t>
            </a:r>
            <a:endParaRPr sz="2400" b="1" dirty="0">
              <a:solidFill>
                <a:srgbClr val="FFFFFF"/>
              </a:solidFill>
              <a:latin typeface="Calibri"/>
              <a:ea typeface="Calibri"/>
              <a:cs typeface="Calibri"/>
              <a:sym typeface="Calibri"/>
            </a:endParaRPr>
          </a:p>
        </p:txBody>
      </p:sp>
      <p:sp>
        <p:nvSpPr>
          <p:cNvPr id="22" name="Google Shape;590;p28"/>
          <p:cNvSpPr/>
          <p:nvPr/>
        </p:nvSpPr>
        <p:spPr>
          <a:xfrm>
            <a:off x="227926" y="2724701"/>
            <a:ext cx="11018006" cy="830997"/>
          </a:xfrm>
          <a:prstGeom prst="rect">
            <a:avLst/>
          </a:prstGeom>
          <a:solidFill>
            <a:schemeClr val="accent2">
              <a:lumMod val="20000"/>
              <a:lumOff val="80000"/>
            </a:schemeClr>
          </a:solidFill>
          <a:ln>
            <a:noFill/>
          </a:ln>
        </p:spPr>
        <p:txBody>
          <a:bodyPr spcFirstLastPara="1" wrap="square" lIns="91425" tIns="45700" rIns="91425" bIns="45700" anchor="ctr" anchorCtr="0">
            <a:noAutofit/>
          </a:bodyPr>
          <a:lstStyle/>
          <a:p>
            <a:pPr marL="285750" indent="-285750">
              <a:lnSpc>
                <a:spcPct val="150000"/>
              </a:lnSpc>
              <a:buFont typeface="Wingdings" panose="05000000000000000000" pitchFamily="2" charset="2"/>
              <a:buChar char="q"/>
            </a:pPr>
            <a:r>
              <a:rPr lang="en-US" sz="1600" dirty="0"/>
              <a:t>Taking a flu shot at least once a </a:t>
            </a:r>
            <a:r>
              <a:rPr lang="en-US" sz="1600" dirty="0" smtClean="0"/>
              <a:t>year</a:t>
            </a:r>
            <a:endParaRPr sz="1600" dirty="0">
              <a:solidFill>
                <a:schemeClr val="dk1"/>
              </a:solidFill>
              <a:latin typeface="Calibri"/>
              <a:ea typeface="Calibri"/>
              <a:cs typeface="Calibri"/>
              <a:sym typeface="Calibri"/>
            </a:endParaRPr>
          </a:p>
        </p:txBody>
      </p:sp>
      <p:sp>
        <p:nvSpPr>
          <p:cNvPr id="23" name="Google Shape;590;p28"/>
          <p:cNvSpPr/>
          <p:nvPr/>
        </p:nvSpPr>
        <p:spPr>
          <a:xfrm>
            <a:off x="227926" y="4623868"/>
            <a:ext cx="11018006" cy="830997"/>
          </a:xfrm>
          <a:prstGeom prst="rect">
            <a:avLst/>
          </a:prstGeom>
          <a:solidFill>
            <a:schemeClr val="accent6">
              <a:lumMod val="60000"/>
              <a:lumOff val="40000"/>
            </a:schemeClr>
          </a:solidFill>
          <a:ln>
            <a:noFill/>
          </a:ln>
        </p:spPr>
        <p:txBody>
          <a:bodyPr spcFirstLastPara="1" wrap="square" lIns="91425" tIns="45700" rIns="91425" bIns="45700" anchor="ctr" anchorCtr="0">
            <a:noAutofit/>
          </a:bodyPr>
          <a:lstStyle/>
          <a:p>
            <a:pPr marL="285750" lvl="0" indent="-285750">
              <a:lnSpc>
                <a:spcPct val="150000"/>
              </a:lnSpc>
              <a:buFont typeface="Wingdings" panose="05000000000000000000" pitchFamily="2" charset="2"/>
              <a:buChar char="q"/>
            </a:pPr>
            <a:r>
              <a:rPr lang="en-US" sz="1600" dirty="0"/>
              <a:t>Regular check-ups with a </a:t>
            </a:r>
            <a:r>
              <a:rPr lang="en-US" sz="1600" dirty="0" smtClean="0"/>
              <a:t>physician</a:t>
            </a:r>
            <a:endParaRPr sz="16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340814"/>
      </p:ext>
    </p:extLst>
  </p:cSld>
  <p:clrMapOvr>
    <a:masterClrMapping/>
  </p:clrMapOvr>
  <p:transition>
    <p:push dir="r"/>
  </p:transition>
</p:sld>
</file>

<file path=ppt/theme/theme1.xml><?xml version="1.0" encoding="utf-8"?>
<a:theme xmlns:a="http://schemas.openxmlformats.org/drawingml/2006/main" name="Medical Laboratory Powerpoint Template，Freepptbackgrounds.n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991</Words>
  <Application>Microsoft Office PowerPoint</Application>
  <PresentationFormat>Widescreen</PresentationFormat>
  <Paragraphs>124</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Montserrat</vt:lpstr>
      <vt:lpstr>Wingdings</vt:lpstr>
      <vt:lpstr>Medical Laboratory Powerpoint Template，Freepptbackgrounds.net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22</cp:revision>
  <dcterms:modified xsi:type="dcterms:W3CDTF">2021-04-16T07:17:43Z</dcterms:modified>
</cp:coreProperties>
</file>